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7" r:id="rId2"/>
    <p:sldId id="258" r:id="rId3"/>
    <p:sldId id="259" r:id="rId4"/>
    <p:sldId id="260" r:id="rId5"/>
    <p:sldId id="261" r:id="rId6"/>
    <p:sldId id="262" r:id="rId7"/>
    <p:sldId id="263" r:id="rId8"/>
    <p:sldId id="264" r:id="rId9"/>
    <p:sldId id="266" r:id="rId10"/>
    <p:sldId id="267" r:id="rId11"/>
    <p:sldId id="265" r:id="rId12"/>
    <p:sldId id="269" r:id="rId13"/>
    <p:sldId id="270" r:id="rId14"/>
    <p:sldId id="271" r:id="rId15"/>
    <p:sldId id="272" r:id="rId16"/>
    <p:sldId id="273" r:id="rId17"/>
    <p:sldId id="274" r:id="rId18"/>
    <p:sldId id="275" r:id="rId19"/>
    <p:sldId id="974" r:id="rId20"/>
    <p:sldId id="923" r:id="rId21"/>
    <p:sldId id="97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43"/>
    <p:restoredTop sz="96327"/>
  </p:normalViewPr>
  <p:slideViewPr>
    <p:cSldViewPr snapToGrid="0">
      <p:cViewPr varScale="1">
        <p:scale>
          <a:sx n="88" d="100"/>
          <a:sy n="88" d="100"/>
        </p:scale>
        <p:origin x="50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C0874-82B1-EC44-ACF7-7B84B5746483}"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246C4-41AB-6240-B0F9-D7712A175996}" type="slidenum">
              <a:rPr lang="en-US" smtClean="0"/>
              <a:t>‹#›</a:t>
            </a:fld>
            <a:endParaRPr lang="en-US"/>
          </a:p>
        </p:txBody>
      </p:sp>
    </p:spTree>
    <p:extLst>
      <p:ext uri="{BB962C8B-B14F-4D97-AF65-F5344CB8AC3E}">
        <p14:creationId xmlns:p14="http://schemas.microsoft.com/office/powerpoint/2010/main" val="278522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660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20</a:t>
            </a:fld>
            <a:endParaRPr lang="en-US"/>
          </a:p>
        </p:txBody>
      </p:sp>
    </p:spTree>
    <p:extLst>
      <p:ext uri="{BB962C8B-B14F-4D97-AF65-F5344CB8AC3E}">
        <p14:creationId xmlns:p14="http://schemas.microsoft.com/office/powerpoint/2010/main" val="4089018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21</a:t>
            </a:fld>
            <a:endParaRPr lang="en-US"/>
          </a:p>
        </p:txBody>
      </p:sp>
    </p:spTree>
    <p:extLst>
      <p:ext uri="{BB962C8B-B14F-4D97-AF65-F5344CB8AC3E}">
        <p14:creationId xmlns:p14="http://schemas.microsoft.com/office/powerpoint/2010/main" val="40250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8E9A38-198C-9E4F-9AAC-F310D49B0698}"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4059169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E9A38-198C-9E4F-9AAC-F310D49B0698}"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409365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E9A38-198C-9E4F-9AAC-F310D49B0698}"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111889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E9A38-198C-9E4F-9AAC-F310D49B0698}"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308328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8E9A38-198C-9E4F-9AAC-F310D49B0698}"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155800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8E9A38-198C-9E4F-9AAC-F310D49B0698}"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337518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8E9A38-198C-9E4F-9AAC-F310D49B0698}" type="datetimeFigureOut">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33876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8E9A38-198C-9E4F-9AAC-F310D49B0698}" type="datetimeFigureOut">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1991690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E9A38-198C-9E4F-9AAC-F310D49B0698}" type="datetimeFigureOut">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285880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8E9A38-198C-9E4F-9AAC-F310D49B0698}"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1971338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8E9A38-198C-9E4F-9AAC-F310D49B0698}"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FC5EE-A8FC-3F47-AC53-6F08F24A1FF6}" type="slidenum">
              <a:rPr lang="en-US" smtClean="0"/>
              <a:t>‹#›</a:t>
            </a:fld>
            <a:endParaRPr lang="en-US"/>
          </a:p>
        </p:txBody>
      </p:sp>
    </p:spTree>
    <p:extLst>
      <p:ext uri="{BB962C8B-B14F-4D97-AF65-F5344CB8AC3E}">
        <p14:creationId xmlns:p14="http://schemas.microsoft.com/office/powerpoint/2010/main" val="2037788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E9A38-198C-9E4F-9AAC-F310D49B0698}"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6FC5EE-A8FC-3F47-AC53-6F08F24A1FF6}" type="slidenum">
              <a:rPr lang="en-US" smtClean="0"/>
              <a:t>‹#›</a:t>
            </a:fld>
            <a:endParaRPr lang="en-US"/>
          </a:p>
        </p:txBody>
      </p:sp>
    </p:spTree>
    <p:extLst>
      <p:ext uri="{BB962C8B-B14F-4D97-AF65-F5344CB8AC3E}">
        <p14:creationId xmlns:p14="http://schemas.microsoft.com/office/powerpoint/2010/main" val="458757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974462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www.ncbi.nlm.nih.gov/books/NBK279399/" TargetMode="External"/><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cbi.nlm.nih.gov/pmc/articles/PMC9744621/" TargetMode="External"/><Relationship Id="rId5" Type="http://schemas.openxmlformats.org/officeDocument/2006/relationships/hyperlink" Target="http://pubmed.ncbi.nlm.nih.gov/21727789/" TargetMode="External"/><Relationship Id="rId4" Type="http://schemas.openxmlformats.org/officeDocument/2006/relationships/hyperlink" Target="https://pubmed.ncbi.nlm.nih.gov/2191320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r>
              <a:rPr lang="en-US">
                <a:latin typeface="Calibri"/>
                <a:ea typeface="Calibri"/>
                <a:cs typeface="Calibri"/>
                <a:sym typeface="Calibri"/>
              </a:rPr>
              <a:t/>
            </a:r>
            <a:br>
              <a:rPr lang="en-US">
                <a:latin typeface="Calibri"/>
                <a:ea typeface="Calibri"/>
                <a:cs typeface="Calibri"/>
                <a:sym typeface="Calibri"/>
              </a:rPr>
            </a:br>
            <a:r>
              <a:rPr lang="en-US">
                <a:latin typeface="Calibri"/>
                <a:ea typeface="Calibri"/>
                <a:cs typeface="Calibri"/>
                <a:sym typeface="Calibri"/>
              </a:rPr>
              <a:t/>
            </a:r>
            <a:br>
              <a:rPr lang="en-US">
                <a:latin typeface="Calibri"/>
                <a:ea typeface="Calibri"/>
                <a:cs typeface="Calibri"/>
                <a:sym typeface="Calibri"/>
              </a:rPr>
            </a:br>
            <a:r>
              <a:rPr lang="en-US">
                <a:latin typeface="Calibri"/>
                <a:ea typeface="Calibri"/>
                <a:cs typeface="Calibri"/>
                <a:sym typeface="Calibri"/>
              </a:rPr>
              <a:t/>
            </a: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84C895-1497-6C67-88DB-38A8F4C7F408}"/>
              </a:ext>
            </a:extLst>
          </p:cNvPr>
          <p:cNvSpPr>
            <a:spLocks noGrp="1"/>
          </p:cNvSpPr>
          <p:nvPr>
            <p:ph type="title"/>
          </p:nvPr>
        </p:nvSpPr>
        <p:spPr>
          <a:xfrm>
            <a:off x="6417733" y="-323849"/>
            <a:ext cx="5291663" cy="1628775"/>
          </a:xfrm>
        </p:spPr>
        <p:txBody>
          <a:bodyPr anchor="b">
            <a:normAutofit/>
          </a:bodyPr>
          <a:lstStyle/>
          <a:p>
            <a:r>
              <a:rPr lang="en-US" sz="4000" dirty="0">
                <a:latin typeface="Times New Roman" panose="02020603050405020304" pitchFamily="18" charset="0"/>
                <a:cs typeface="Times New Roman" panose="02020603050405020304" pitchFamily="18" charset="0"/>
              </a:rPr>
              <a:t>Signs and Symptoms </a:t>
            </a:r>
          </a:p>
        </p:txBody>
      </p:sp>
      <p:pic>
        <p:nvPicPr>
          <p:cNvPr id="6" name="Picture 5" descr="A close-up of a person's chest&#10;&#10;Description automatically generated">
            <a:extLst>
              <a:ext uri="{FF2B5EF4-FFF2-40B4-BE49-F238E27FC236}">
                <a16:creationId xmlns:a16="http://schemas.microsoft.com/office/drawing/2014/main" id="{2C07DA76-FE33-22B5-F040-97E464EEF1EC}"/>
              </a:ext>
            </a:extLst>
          </p:cNvPr>
          <p:cNvPicPr>
            <a:picLocks noChangeAspect="1"/>
          </p:cNvPicPr>
          <p:nvPr/>
        </p:nvPicPr>
        <p:blipFill rotWithShape="1">
          <a:blip r:embed="rId2"/>
          <a:srcRect l="25096" r="9779" b="1"/>
          <a:stretch/>
        </p:blipFill>
        <p:spPr>
          <a:xfrm>
            <a:off x="2" y="1588"/>
            <a:ext cx="6095999" cy="651848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2BE1A3ED-0041-6F61-F15A-D96AB253E910}"/>
              </a:ext>
            </a:extLst>
          </p:cNvPr>
          <p:cNvSpPr>
            <a:spLocks noGrp="1"/>
          </p:cNvSpPr>
          <p:nvPr>
            <p:ph idx="1"/>
          </p:nvPr>
        </p:nvSpPr>
        <p:spPr>
          <a:xfrm>
            <a:off x="6417734" y="1537252"/>
            <a:ext cx="5291663" cy="4830209"/>
          </a:xfrm>
        </p:spPr>
        <p:txBody>
          <a:bodyPr>
            <a:normAutofit/>
          </a:bodyPr>
          <a:lstStyle/>
          <a:p>
            <a:r>
              <a:rPr lang="en-US" sz="1800" dirty="0">
                <a:latin typeface="Times New Roman" panose="02020603050405020304" pitchFamily="18" charset="0"/>
                <a:cs typeface="Times New Roman" panose="02020603050405020304" pitchFamily="18" charset="0"/>
              </a:rPr>
              <a:t>Atopic dermatitis (eczema) symptoms can appear anywhere on the body and vary widely from person to person. </a:t>
            </a:r>
          </a:p>
          <a:p>
            <a:r>
              <a:rPr lang="en-US" sz="1800" dirty="0" smtClean="0">
                <a:latin typeface="Times New Roman" panose="02020603050405020304" pitchFamily="18" charset="0"/>
                <a:cs typeface="Times New Roman" panose="02020603050405020304" pitchFamily="18" charset="0"/>
              </a:rPr>
              <a:t>Atopic </a:t>
            </a:r>
            <a:r>
              <a:rPr lang="en-US" sz="1800" dirty="0">
                <a:latin typeface="Times New Roman" panose="02020603050405020304" pitchFamily="18" charset="0"/>
                <a:cs typeface="Times New Roman" panose="02020603050405020304" pitchFamily="18" charset="0"/>
              </a:rPr>
              <a:t>dermatitis often begins before age 5 and may continue into the teen and adult years. For some people, it flares then clears up for a time, even for several years </a:t>
            </a:r>
            <a:endParaRPr lang="hu-HU" sz="1800" dirty="0" smtClean="0">
              <a:latin typeface="Times New Roman" panose="02020603050405020304" pitchFamily="18" charset="0"/>
              <a:cs typeface="Times New Roman" panose="02020603050405020304" pitchFamily="18" charset="0"/>
            </a:endParaRPr>
          </a:p>
          <a:p>
            <a:endParaRPr lang="hu-HU" sz="1800" dirty="0">
              <a:latin typeface="Times New Roman" panose="02020603050405020304" pitchFamily="18" charset="0"/>
              <a:cs typeface="Times New Roman" panose="02020603050405020304" pitchFamily="18" charset="0"/>
            </a:endParaRPr>
          </a:p>
          <a:p>
            <a:endParaRPr lang="hu-HU" sz="1800" dirty="0" smtClean="0">
              <a:latin typeface="Times New Roman" panose="02020603050405020304" pitchFamily="18" charset="0"/>
              <a:cs typeface="Times New Roman" panose="02020603050405020304" pitchFamily="18" charset="0"/>
            </a:endParaRPr>
          </a:p>
          <a:p>
            <a:r>
              <a:rPr lang="hu-HU" dirty="0" err="1" smtClean="0">
                <a:latin typeface="Times New Roman" panose="02020603050405020304" pitchFamily="18" charset="0"/>
                <a:cs typeface="Times New Roman" panose="02020603050405020304" pitchFamily="18" charset="0"/>
              </a:rPr>
              <a:t>Complications</a:t>
            </a:r>
            <a:endParaRPr lang="en-US" dirty="0">
              <a:latin typeface="Times New Roman" panose="02020603050405020304" pitchFamily="18" charset="0"/>
              <a:cs typeface="Times New Roman" panose="02020603050405020304" pitchFamily="18" charset="0"/>
            </a:endParaRPr>
          </a:p>
        </p:txBody>
      </p:sp>
      <p:sp>
        <p:nvSpPr>
          <p:cNvPr id="7" name="Google Shape;165;p7">
            <a:extLst>
              <a:ext uri="{FF2B5EF4-FFF2-40B4-BE49-F238E27FC236}">
                <a16:creationId xmlns:a16="http://schemas.microsoft.com/office/drawing/2014/main" id="{FE2B3B05-E9E1-FA00-13B3-481BDA6E33B7}"/>
              </a:ext>
            </a:extLst>
          </p:cNvPr>
          <p:cNvSpPr/>
          <p:nvPr/>
        </p:nvSpPr>
        <p:spPr>
          <a:xfrm rot="10800000" flipH="1">
            <a:off x="0" y="6355290"/>
            <a:ext cx="12191999"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84EF6884-68C0-E785-CEAD-B15E1219B35C}"/>
              </a:ext>
            </a:extLst>
          </p:cNvPr>
          <p:cNvSpPr txBox="1"/>
          <p:nvPr/>
        </p:nvSpPr>
        <p:spPr>
          <a:xfrm>
            <a:off x="2478156" y="6405627"/>
            <a:ext cx="8507895" cy="646331"/>
          </a:xfrm>
          <a:prstGeom prst="rect">
            <a:avLst/>
          </a:prstGeom>
          <a:noFill/>
        </p:spPr>
        <p:txBody>
          <a:bodyPr wrap="square" rtlCol="0">
            <a:spAutoFit/>
          </a:bodyPr>
          <a:lstStyle/>
          <a:p>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lang="en-US" dirty="0"/>
          </a:p>
          <a:p>
            <a:endParaRPr lang="en-US" dirty="0"/>
          </a:p>
        </p:txBody>
      </p:sp>
    </p:spTree>
    <p:extLst>
      <p:ext uri="{BB962C8B-B14F-4D97-AF65-F5344CB8AC3E}">
        <p14:creationId xmlns:p14="http://schemas.microsoft.com/office/powerpoint/2010/main" val="1355122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CFCA1-247D-22CB-E391-D434016DA2C6}"/>
              </a:ext>
            </a:extLst>
          </p:cNvPr>
          <p:cNvSpPr>
            <a:spLocks noGrp="1"/>
          </p:cNvSpPr>
          <p:nvPr>
            <p:ph type="title"/>
          </p:nvPr>
        </p:nvSpPr>
        <p:spPr>
          <a:xfrm>
            <a:off x="836679" y="723898"/>
            <a:ext cx="6002110" cy="1495425"/>
          </a:xfrm>
        </p:spPr>
        <p:txBody>
          <a:bodyPr>
            <a:normAutofit fontScale="90000"/>
          </a:bodyPr>
          <a:lstStyle/>
          <a:p>
            <a:r>
              <a:rPr lang="en-US" sz="4000" dirty="0">
                <a:latin typeface="Times New Roman" panose="02020603050405020304" pitchFamily="18" charset="0"/>
                <a:cs typeface="Times New Roman" panose="02020603050405020304" pitchFamily="18" charset="0"/>
              </a:rPr>
              <a:t>ECZEMA </a:t>
            </a:r>
            <a:br>
              <a:rPr lang="en-US" sz="4000"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DIAGNOSIS &amp; TREATMENT</a:t>
            </a:r>
            <a:endParaRPr lang="en-US"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B773B0C-EDDA-00F0-E1CE-C3058B96DD8D}"/>
              </a:ext>
            </a:extLst>
          </p:cNvPr>
          <p:cNvSpPr>
            <a:spLocks noGrp="1"/>
          </p:cNvSpPr>
          <p:nvPr>
            <p:ph idx="1"/>
          </p:nvPr>
        </p:nvSpPr>
        <p:spPr>
          <a:xfrm>
            <a:off x="836680" y="2405067"/>
            <a:ext cx="6002110" cy="3729034"/>
          </a:xfrm>
        </p:spPr>
        <p:txBody>
          <a:bodyPr>
            <a:normAutofit/>
          </a:bodyPr>
          <a:lstStyle/>
          <a:p>
            <a:r>
              <a:rPr lang="en-US" sz="1900"/>
              <a:t>Currently, there is no cure for eczema, but there are ways to prevent flare-ups and treatments to manage it. To prevent flare-ups, avoid allergens, change dietary habits, moisturize the skin, avoid stress and anxiety, heavy sweating, or certain scents or fabrics. Treatments for eczema, depending on age and severity, include over-the-counter (OTC) remedies, topical medication, phototherapy, immunosuppressants, and biologic drugs. If not treated properly, bacteria can sometimes cause infection to the skin. Many people look for alternative treatments such as herbal products or dietary supplements to manage this disease, but there has not been enough research to prove its efficacy.</a:t>
            </a:r>
          </a:p>
        </p:txBody>
      </p:sp>
      <p:pic>
        <p:nvPicPr>
          <p:cNvPr id="2052" name="Picture 4" descr="Eczema | Dermatitis | Atopic Dermatitis | MedlinePlus">
            <a:extLst>
              <a:ext uri="{FF2B5EF4-FFF2-40B4-BE49-F238E27FC236}">
                <a16:creationId xmlns:a16="http://schemas.microsoft.com/office/drawing/2014/main" id="{73805C86-843C-7E55-70C2-B7A63A690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07" r="23298" b="-1"/>
          <a:stretch/>
        </p:blipFill>
        <p:spPr bwMode="auto">
          <a:xfrm>
            <a:off x="7199440" y="10"/>
            <a:ext cx="4992560" cy="6319835"/>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Google Shape;165;p7">
            <a:extLst>
              <a:ext uri="{FF2B5EF4-FFF2-40B4-BE49-F238E27FC236}">
                <a16:creationId xmlns:a16="http://schemas.microsoft.com/office/drawing/2014/main" id="{E02FD256-493A-309A-6D83-22FD8F7B9A3B}"/>
              </a:ext>
            </a:extLst>
          </p:cNvPr>
          <p:cNvSpPr/>
          <p:nvPr/>
        </p:nvSpPr>
        <p:spPr>
          <a:xfrm rot="10800000" flipH="1">
            <a:off x="0" y="6319845"/>
            <a:ext cx="12192000" cy="53815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3DF632A5-64A2-A687-7C2A-4E295104F5B3}"/>
              </a:ext>
            </a:extLst>
          </p:cNvPr>
          <p:cNvSpPr txBox="1"/>
          <p:nvPr/>
        </p:nvSpPr>
        <p:spPr>
          <a:xfrm>
            <a:off x="2633598" y="6397412"/>
            <a:ext cx="9555353" cy="646331"/>
          </a:xfrm>
          <a:prstGeom prst="rect">
            <a:avLst/>
          </a:prstGeom>
          <a:noFill/>
        </p:spPr>
        <p:txBody>
          <a:bodyPr wrap="square" rtlCol="0">
            <a:spAutoFit/>
          </a:bodyPr>
          <a:lstStyle/>
          <a:p>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lang="en-US" dirty="0"/>
          </a:p>
          <a:p>
            <a:endParaRPr lang="en-US" dirty="0"/>
          </a:p>
        </p:txBody>
      </p:sp>
    </p:spTree>
    <p:extLst>
      <p:ext uri="{BB962C8B-B14F-4D97-AF65-F5344CB8AC3E}">
        <p14:creationId xmlns:p14="http://schemas.microsoft.com/office/powerpoint/2010/main" val="93731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582944" y="830029"/>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CASE STUDY</a:t>
            </a:r>
            <a:endParaRPr dirty="0"/>
          </a:p>
        </p:txBody>
      </p:sp>
      <p:sp>
        <p:nvSpPr>
          <p:cNvPr id="257" name="Google Shape;257;p14"/>
          <p:cNvSpPr txBox="1">
            <a:spLocks noGrp="1"/>
          </p:cNvSpPr>
          <p:nvPr>
            <p:ph type="body" idx="1"/>
          </p:nvPr>
        </p:nvSpPr>
        <p:spPr>
          <a:xfrm>
            <a:off x="1116856" y="1560918"/>
            <a:ext cx="7887807" cy="51708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sz="1800" b="1" dirty="0" smtClean="0">
                <a:latin typeface="Calibri" panose="020F0502020204030204" pitchFamily="34" charset="0"/>
                <a:ea typeface="Sorts Mill Goudy"/>
                <a:cs typeface="Calibri" panose="020F0502020204030204" pitchFamily="34" charset="0"/>
                <a:sym typeface="Sorts Mill Goudy"/>
              </a:rPr>
              <a:t>Patient</a:t>
            </a:r>
            <a:r>
              <a:rPr lang="en-US" sz="1800" dirty="0" smtClean="0">
                <a:latin typeface="Calibri" panose="020F0502020204030204" pitchFamily="34" charset="0"/>
                <a:ea typeface="Sorts Mill Goudy"/>
                <a:cs typeface="Calibri" panose="020F0502020204030204" pitchFamily="34" charset="0"/>
                <a:sym typeface="Sorts Mill Goudy"/>
              </a:rPr>
              <a:t>:</a:t>
            </a:r>
            <a:r>
              <a:rPr lang="hu-HU" sz="1800" dirty="0" err="1" smtClean="0">
                <a:latin typeface="Calibri" panose="020F0502020204030204" pitchFamily="34" charset="0"/>
                <a:ea typeface="Sorts Mill Goudy"/>
                <a:cs typeface="Calibri" panose="020F0502020204030204" pitchFamily="34" charset="0"/>
                <a:sym typeface="Sorts Mill Goudy"/>
              </a:rPr>
              <a:t>Female</a:t>
            </a:r>
            <a:endParaRPr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Calibri" panose="020F0502020204030204" pitchFamily="34" charset="0"/>
                <a:ea typeface="Sorts Mill Goudy"/>
                <a:cs typeface="Calibri" panose="020F0502020204030204" pitchFamily="34" charset="0"/>
                <a:sym typeface="Sorts Mill Goudy"/>
              </a:rPr>
              <a:t>Age</a:t>
            </a:r>
            <a:r>
              <a:rPr lang="en-US" sz="1800" dirty="0">
                <a:latin typeface="Calibri" panose="020F0502020204030204" pitchFamily="34" charset="0"/>
                <a:ea typeface="Sorts Mill Goudy"/>
                <a:cs typeface="Calibri" panose="020F0502020204030204" pitchFamily="34" charset="0"/>
                <a:sym typeface="Sorts Mill Goudy"/>
              </a:rPr>
              <a:t>: </a:t>
            </a:r>
            <a:r>
              <a:rPr lang="hu-HU" sz="1800" dirty="0" smtClean="0">
                <a:latin typeface="Calibri" panose="020F0502020204030204" pitchFamily="34" charset="0"/>
                <a:ea typeface="Sorts Mill Goudy"/>
                <a:cs typeface="Calibri" panose="020F0502020204030204" pitchFamily="34" charset="0"/>
                <a:sym typeface="Sorts Mill Goudy"/>
              </a:rPr>
              <a:t>36 </a:t>
            </a:r>
            <a:r>
              <a:rPr lang="hu-HU" sz="1800" dirty="0" err="1" smtClean="0">
                <a:latin typeface="Calibri" panose="020F0502020204030204" pitchFamily="34" charset="0"/>
                <a:ea typeface="Sorts Mill Goudy"/>
                <a:cs typeface="Calibri" panose="020F0502020204030204" pitchFamily="34" charset="0"/>
                <a:sym typeface="Sorts Mill Goudy"/>
              </a:rPr>
              <a:t>years</a:t>
            </a:r>
            <a:endParaRPr lang="hu-HU" sz="1800" b="1"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Clr>
                <a:schemeClr val="dk1"/>
              </a:buClr>
              <a:buSzPts val="1800"/>
              <a:buNone/>
            </a:pPr>
            <a:r>
              <a:rPr lang="en-US" sz="1800" b="1" dirty="0">
                <a:latin typeface="Calibri" panose="020F0502020204030204" pitchFamily="34" charset="0"/>
                <a:ea typeface="Sorts Mill Goudy"/>
                <a:cs typeface="Calibri" panose="020F0502020204030204" pitchFamily="34" charset="0"/>
                <a:sym typeface="Sorts Mill Goudy"/>
              </a:rPr>
              <a:t>Medical </a:t>
            </a:r>
            <a:r>
              <a:rPr lang="en-US" sz="1800" b="1" dirty="0" smtClean="0">
                <a:latin typeface="Calibri" panose="020F0502020204030204" pitchFamily="34" charset="0"/>
                <a:ea typeface="Sorts Mill Goudy"/>
                <a:cs typeface="Calibri" panose="020F0502020204030204" pitchFamily="34" charset="0"/>
                <a:sym typeface="Sorts Mill Goudy"/>
              </a:rPr>
              <a:t>history</a:t>
            </a:r>
            <a:r>
              <a:rPr lang="en-US" sz="1800" dirty="0" smtClean="0">
                <a:latin typeface="Calibri" panose="020F0502020204030204" pitchFamily="34" charset="0"/>
                <a:ea typeface="Sorts Mill Goudy"/>
                <a:cs typeface="Calibri" panose="020F0502020204030204" pitchFamily="34" charset="0"/>
                <a:sym typeface="Sorts Mill Goudy"/>
              </a:rPr>
              <a:t>:</a:t>
            </a:r>
            <a:r>
              <a:rPr lang="hu-HU" sz="1600" dirty="0"/>
              <a:t>No </a:t>
            </a:r>
            <a:r>
              <a:rPr lang="hu-HU" sz="1600" dirty="0" err="1"/>
              <a:t>significant</a:t>
            </a:r>
            <a:r>
              <a:rPr lang="hu-HU" sz="1600" dirty="0"/>
              <a:t> </a:t>
            </a:r>
            <a:r>
              <a:rPr lang="hu-HU" sz="1600" dirty="0" err="1"/>
              <a:t>medical</a:t>
            </a:r>
            <a:r>
              <a:rPr lang="hu-HU" sz="1600" dirty="0"/>
              <a:t> </a:t>
            </a:r>
            <a:r>
              <a:rPr lang="hu-HU" sz="1600" dirty="0" err="1"/>
              <a:t>history</a:t>
            </a:r>
            <a:r>
              <a:rPr lang="hu-HU" sz="1600" dirty="0"/>
              <a:t>; no </a:t>
            </a:r>
            <a:r>
              <a:rPr lang="hu-HU" sz="1600" dirty="0" err="1"/>
              <a:t>previous</a:t>
            </a:r>
            <a:r>
              <a:rPr lang="hu-HU" sz="1600" dirty="0"/>
              <a:t> </a:t>
            </a:r>
            <a:r>
              <a:rPr lang="hu-HU" sz="1600" dirty="0" err="1"/>
              <a:t>skin</a:t>
            </a:r>
            <a:r>
              <a:rPr lang="hu-HU" sz="1600" dirty="0"/>
              <a:t> </a:t>
            </a:r>
            <a:r>
              <a:rPr lang="hu-HU" sz="1600" dirty="0" err="1"/>
              <a:t>conditions</a:t>
            </a:r>
            <a:r>
              <a:rPr lang="hu-HU" sz="1600" dirty="0" smtClean="0"/>
              <a:t>.</a:t>
            </a:r>
          </a:p>
          <a:p>
            <a:pPr marL="0" indent="0">
              <a:lnSpc>
                <a:spcPct val="100000"/>
              </a:lnSpc>
              <a:spcBef>
                <a:spcPts val="600"/>
              </a:spcBef>
              <a:buClr>
                <a:schemeClr val="dk1"/>
              </a:buClr>
              <a:buSzPts val="1800"/>
              <a:buNone/>
            </a:pPr>
            <a:r>
              <a:rPr lang="hu-HU" sz="1800" b="1" dirty="0" err="1" smtClean="0">
                <a:latin typeface="Calibri" panose="020F0502020204030204" pitchFamily="34" charset="0"/>
                <a:ea typeface="Sorts Mill Goudy"/>
                <a:cs typeface="Calibri" panose="020F0502020204030204" pitchFamily="34" charset="0"/>
                <a:sym typeface="Sorts Mill Goudy"/>
              </a:rPr>
              <a:t>History</a:t>
            </a:r>
            <a:r>
              <a:rPr lang="hu-HU" sz="1800" dirty="0" smtClean="0">
                <a:latin typeface="Calibri" panose="020F0502020204030204" pitchFamily="34" charset="0"/>
                <a:ea typeface="Sorts Mill Goudy"/>
                <a:cs typeface="Calibri" panose="020F0502020204030204" pitchFamily="34" charset="0"/>
                <a:sym typeface="Sorts Mill Goudy"/>
              </a:rPr>
              <a:t>: </a:t>
            </a:r>
            <a:r>
              <a:rPr lang="hu-HU" sz="1600" dirty="0" err="1" smtClean="0">
                <a:sym typeface="Sorts Mill Goudy"/>
              </a:rPr>
              <a:t>She</a:t>
            </a:r>
            <a:r>
              <a:rPr lang="hu-HU" sz="1600" dirty="0" err="1" smtClean="0"/>
              <a:t>'s</a:t>
            </a:r>
            <a:r>
              <a:rPr lang="hu-HU" sz="1600" dirty="0" smtClean="0"/>
              <a:t> </a:t>
            </a:r>
            <a:r>
              <a:rPr lang="hu-HU" sz="1600" dirty="0" err="1"/>
              <a:t>family</a:t>
            </a:r>
            <a:r>
              <a:rPr lang="hu-HU" sz="1600" dirty="0"/>
              <a:t> </a:t>
            </a:r>
            <a:r>
              <a:rPr lang="hu-HU" sz="1600" dirty="0" err="1"/>
              <a:t>history</a:t>
            </a:r>
            <a:r>
              <a:rPr lang="hu-HU" sz="1600" dirty="0"/>
              <a:t> </a:t>
            </a:r>
            <a:r>
              <a:rPr lang="hu-HU" sz="1600" dirty="0" err="1"/>
              <a:t>revealed</a:t>
            </a:r>
            <a:r>
              <a:rPr lang="hu-HU" sz="1600" dirty="0"/>
              <a:t> </a:t>
            </a:r>
            <a:r>
              <a:rPr lang="hu-HU" sz="1600" dirty="0" err="1"/>
              <a:t>that</a:t>
            </a:r>
            <a:r>
              <a:rPr lang="hu-HU" sz="1600" dirty="0"/>
              <a:t> </a:t>
            </a:r>
            <a:r>
              <a:rPr lang="hu-HU" sz="1600" dirty="0" err="1"/>
              <a:t>her</a:t>
            </a:r>
            <a:r>
              <a:rPr lang="hu-HU" sz="1600" dirty="0"/>
              <a:t> </a:t>
            </a:r>
            <a:r>
              <a:rPr lang="hu-HU" sz="1600" dirty="0" err="1"/>
              <a:t>mother</a:t>
            </a:r>
            <a:r>
              <a:rPr lang="hu-HU" sz="1600" dirty="0"/>
              <a:t> had a </a:t>
            </a:r>
            <a:r>
              <a:rPr lang="hu-HU" sz="1600" dirty="0" err="1"/>
              <a:t>history</a:t>
            </a:r>
            <a:r>
              <a:rPr lang="hu-HU" sz="1600" dirty="0"/>
              <a:t> of </a:t>
            </a:r>
            <a:r>
              <a:rPr lang="hu-HU" sz="1600" dirty="0" err="1"/>
              <a:t>atopic</a:t>
            </a:r>
            <a:r>
              <a:rPr lang="hu-HU" sz="1600" dirty="0"/>
              <a:t> </a:t>
            </a:r>
            <a:r>
              <a:rPr lang="hu-HU" sz="1600" dirty="0" err="1"/>
              <a:t>dermatitis</a:t>
            </a:r>
            <a:r>
              <a:rPr lang="hu-HU" sz="1600" dirty="0"/>
              <a:t> (</a:t>
            </a:r>
            <a:r>
              <a:rPr lang="hu-HU" sz="1600" dirty="0" err="1"/>
              <a:t>eczema</a:t>
            </a:r>
            <a:r>
              <a:rPr lang="hu-HU" sz="1600" dirty="0"/>
              <a:t>) during </a:t>
            </a:r>
            <a:r>
              <a:rPr lang="hu-HU" sz="1600" dirty="0" err="1"/>
              <a:t>childhood</a:t>
            </a:r>
            <a:r>
              <a:rPr lang="hu-HU" sz="1600" dirty="0"/>
              <a:t>, </a:t>
            </a:r>
            <a:r>
              <a:rPr lang="hu-HU" sz="1600" dirty="0" err="1"/>
              <a:t>although</a:t>
            </a:r>
            <a:r>
              <a:rPr lang="hu-HU" sz="1600" dirty="0"/>
              <a:t> it had </a:t>
            </a:r>
            <a:r>
              <a:rPr lang="hu-HU" sz="1600" dirty="0" err="1"/>
              <a:t>improved</a:t>
            </a:r>
            <a:r>
              <a:rPr lang="hu-HU" sz="1600" dirty="0"/>
              <a:t> </a:t>
            </a:r>
            <a:r>
              <a:rPr lang="hu-HU" sz="1600" dirty="0" err="1"/>
              <a:t>significantly</a:t>
            </a:r>
            <a:r>
              <a:rPr lang="hu-HU" sz="1600" dirty="0"/>
              <a:t> </a:t>
            </a:r>
            <a:r>
              <a:rPr lang="hu-HU" sz="1600" dirty="0" err="1"/>
              <a:t>as</a:t>
            </a:r>
            <a:r>
              <a:rPr lang="hu-HU" sz="1600" dirty="0"/>
              <a:t> </a:t>
            </a:r>
            <a:r>
              <a:rPr lang="hu-HU" sz="1600" dirty="0" err="1"/>
              <a:t>she</a:t>
            </a:r>
            <a:r>
              <a:rPr lang="hu-HU" sz="1600" dirty="0"/>
              <a:t> </a:t>
            </a:r>
            <a:r>
              <a:rPr lang="hu-HU" sz="1600" dirty="0" err="1"/>
              <a:t>grew</a:t>
            </a:r>
            <a:r>
              <a:rPr lang="hu-HU" sz="1600" dirty="0"/>
              <a:t> </a:t>
            </a:r>
            <a:r>
              <a:rPr lang="hu-HU" sz="1600" dirty="0" err="1"/>
              <a:t>older</a:t>
            </a:r>
            <a:r>
              <a:rPr lang="hu-HU" sz="1600" dirty="0" smtClean="0"/>
              <a:t>.</a:t>
            </a: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hu-HU" sz="1800" b="1" dirty="0">
                <a:latin typeface="Calibri" panose="020F0502020204030204" pitchFamily="34" charset="0"/>
                <a:cs typeface="Calibri" panose="020F0502020204030204" pitchFamily="34" charset="0"/>
                <a:sym typeface="Sorts Mill Goudy"/>
              </a:rPr>
              <a:t>Symptoms:</a:t>
            </a:r>
          </a:p>
          <a:p>
            <a:pPr marL="0" lvl="0" indent="0">
              <a:lnSpc>
                <a:spcPct val="100000"/>
              </a:lnSpc>
              <a:spcBef>
                <a:spcPts val="600"/>
              </a:spcBef>
              <a:buClr>
                <a:schemeClr val="dk1"/>
              </a:buClr>
              <a:buSzPts val="1800"/>
              <a:buNone/>
            </a:pPr>
            <a:r>
              <a:rPr lang="hu-HU" sz="1600" dirty="0" err="1" smtClean="0"/>
              <a:t>She</a:t>
            </a:r>
            <a:r>
              <a:rPr lang="hu-HU" sz="1600" dirty="0" smtClean="0"/>
              <a:t> has </a:t>
            </a:r>
            <a:r>
              <a:rPr lang="hu-HU" sz="1600" dirty="0" err="1"/>
              <a:t>with</a:t>
            </a:r>
            <a:r>
              <a:rPr lang="hu-HU" sz="1600" dirty="0"/>
              <a:t> </a:t>
            </a:r>
            <a:r>
              <a:rPr lang="hu-HU" sz="1600" dirty="0" err="1"/>
              <a:t>persistent</a:t>
            </a:r>
            <a:r>
              <a:rPr lang="hu-HU" sz="1600" dirty="0"/>
              <a:t> and </a:t>
            </a:r>
            <a:r>
              <a:rPr lang="hu-HU" sz="1600" dirty="0" err="1"/>
              <a:t>itchy</a:t>
            </a:r>
            <a:r>
              <a:rPr lang="hu-HU" sz="1600" dirty="0"/>
              <a:t> </a:t>
            </a:r>
            <a:r>
              <a:rPr lang="hu-HU" sz="1600" dirty="0" err="1"/>
              <a:t>skin</a:t>
            </a:r>
            <a:r>
              <a:rPr lang="hu-HU" sz="1600" dirty="0"/>
              <a:t> </a:t>
            </a:r>
            <a:r>
              <a:rPr lang="hu-HU" sz="1600" dirty="0" err="1"/>
              <a:t>rashes</a:t>
            </a:r>
            <a:r>
              <a:rPr lang="hu-HU" sz="1600" dirty="0"/>
              <a:t> </a:t>
            </a:r>
            <a:r>
              <a:rPr lang="hu-HU" sz="1600" dirty="0" err="1"/>
              <a:t>on</a:t>
            </a:r>
            <a:r>
              <a:rPr lang="hu-HU" sz="1600" dirty="0"/>
              <a:t> </a:t>
            </a:r>
            <a:r>
              <a:rPr lang="hu-HU" sz="1600" dirty="0" err="1"/>
              <a:t>various</a:t>
            </a:r>
            <a:r>
              <a:rPr lang="hu-HU" sz="1600" dirty="0"/>
              <a:t> </a:t>
            </a:r>
            <a:r>
              <a:rPr lang="hu-HU" sz="1600" dirty="0" err="1"/>
              <a:t>parts</a:t>
            </a:r>
            <a:r>
              <a:rPr lang="hu-HU" sz="1600" dirty="0"/>
              <a:t> of </a:t>
            </a:r>
            <a:r>
              <a:rPr lang="hu-HU" sz="1600" dirty="0" err="1"/>
              <a:t>her</a:t>
            </a:r>
            <a:r>
              <a:rPr lang="hu-HU" sz="1600" dirty="0"/>
              <a:t> body, </a:t>
            </a:r>
            <a:r>
              <a:rPr lang="hu-HU" sz="1600" dirty="0" err="1"/>
              <a:t>including</a:t>
            </a:r>
            <a:r>
              <a:rPr lang="hu-HU" sz="1600" dirty="0"/>
              <a:t> </a:t>
            </a:r>
            <a:r>
              <a:rPr lang="hu-HU" sz="1600" dirty="0" err="1"/>
              <a:t>the</a:t>
            </a:r>
            <a:r>
              <a:rPr lang="hu-HU" sz="1600" dirty="0"/>
              <a:t> </a:t>
            </a:r>
            <a:r>
              <a:rPr lang="hu-HU" sz="1600" dirty="0" err="1"/>
              <a:t>inside</a:t>
            </a:r>
            <a:r>
              <a:rPr lang="hu-HU" sz="1600" dirty="0"/>
              <a:t> of </a:t>
            </a:r>
            <a:r>
              <a:rPr lang="hu-HU" sz="1600" dirty="0" err="1"/>
              <a:t>her</a:t>
            </a:r>
            <a:r>
              <a:rPr lang="hu-HU" sz="1600" dirty="0"/>
              <a:t> </a:t>
            </a:r>
            <a:r>
              <a:rPr lang="hu-HU" sz="1600" dirty="0" err="1"/>
              <a:t>elbows</a:t>
            </a:r>
            <a:r>
              <a:rPr lang="hu-HU" sz="1600" dirty="0"/>
              <a:t>, back of </a:t>
            </a:r>
            <a:r>
              <a:rPr lang="hu-HU" sz="1600" dirty="0" err="1"/>
              <a:t>her</a:t>
            </a:r>
            <a:r>
              <a:rPr lang="hu-HU" sz="1600" dirty="0"/>
              <a:t> </a:t>
            </a:r>
            <a:r>
              <a:rPr lang="hu-HU" sz="1600" dirty="0" err="1"/>
              <a:t>knees</a:t>
            </a:r>
            <a:r>
              <a:rPr lang="hu-HU" sz="1600" dirty="0"/>
              <a:t>, and </a:t>
            </a:r>
            <a:r>
              <a:rPr lang="hu-HU" sz="1600" dirty="0" err="1"/>
              <a:t>neck</a:t>
            </a:r>
            <a:r>
              <a:rPr lang="hu-HU" sz="1600" dirty="0"/>
              <a:t>. The </a:t>
            </a:r>
            <a:r>
              <a:rPr lang="hu-HU" sz="1600" dirty="0" err="1"/>
              <a:t>symptoms</a:t>
            </a:r>
            <a:r>
              <a:rPr lang="hu-HU" sz="1600" dirty="0"/>
              <a:t> </a:t>
            </a:r>
            <a:r>
              <a:rPr lang="hu-HU" sz="1600" dirty="0" err="1"/>
              <a:t>started</a:t>
            </a:r>
            <a:r>
              <a:rPr lang="hu-HU" sz="1600" dirty="0"/>
              <a:t> </a:t>
            </a:r>
            <a:r>
              <a:rPr lang="hu-HU" sz="1600" dirty="0" err="1"/>
              <a:t>approximately</a:t>
            </a:r>
            <a:r>
              <a:rPr lang="hu-HU" sz="1600" dirty="0"/>
              <a:t> </a:t>
            </a:r>
            <a:r>
              <a:rPr lang="hu-HU" sz="1600" dirty="0" smtClean="0"/>
              <a:t>10 </a:t>
            </a:r>
            <a:r>
              <a:rPr lang="hu-HU" sz="1600" dirty="0" err="1"/>
              <a:t>months</a:t>
            </a:r>
            <a:r>
              <a:rPr lang="hu-HU" sz="1600" dirty="0"/>
              <a:t> </a:t>
            </a:r>
            <a:r>
              <a:rPr lang="hu-HU" sz="1600" dirty="0" err="1"/>
              <a:t>ago</a:t>
            </a:r>
            <a:r>
              <a:rPr lang="hu-HU" sz="1600" dirty="0"/>
              <a:t> and </a:t>
            </a:r>
            <a:r>
              <a:rPr lang="hu-HU" sz="1600" dirty="0" err="1"/>
              <a:t>have</a:t>
            </a:r>
            <a:r>
              <a:rPr lang="hu-HU" sz="1600" dirty="0"/>
              <a:t> </a:t>
            </a:r>
            <a:r>
              <a:rPr lang="hu-HU" sz="1600" dirty="0" err="1"/>
              <a:t>been</a:t>
            </a:r>
            <a:r>
              <a:rPr lang="hu-HU" sz="1600" dirty="0"/>
              <a:t> </a:t>
            </a:r>
            <a:r>
              <a:rPr lang="hu-HU" sz="1600" dirty="0" err="1"/>
              <a:t>recurring</a:t>
            </a:r>
            <a:r>
              <a:rPr lang="hu-HU" sz="1600" dirty="0"/>
              <a:t> in </a:t>
            </a:r>
            <a:r>
              <a:rPr lang="hu-HU" sz="1600" dirty="0" err="1"/>
              <a:t>episodes</a:t>
            </a:r>
            <a:r>
              <a:rPr lang="hu-HU" sz="1600" dirty="0" smtClean="0"/>
              <a:t>.</a:t>
            </a:r>
          </a:p>
          <a:p>
            <a:pPr marL="0" lvl="0" indent="0">
              <a:lnSpc>
                <a:spcPct val="100000"/>
              </a:lnSpc>
              <a:spcBef>
                <a:spcPts val="600"/>
              </a:spcBef>
              <a:buClr>
                <a:schemeClr val="dk1"/>
              </a:buClr>
              <a:buSzPts val="1800"/>
              <a:buNone/>
            </a:pPr>
            <a:endParaRPr lang="hu-HU" sz="1600" b="1" dirty="0">
              <a:latin typeface="Calibri" panose="020F0502020204030204" pitchFamily="34" charset="0"/>
              <a:cs typeface="Calibri" panose="020F0502020204030204" pitchFamily="34" charset="0"/>
            </a:endParaRPr>
          </a:p>
          <a:p>
            <a:pPr lvl="0"/>
            <a:r>
              <a:rPr lang="hu-HU" sz="1600" dirty="0" err="1"/>
              <a:t>Physical</a:t>
            </a:r>
            <a:r>
              <a:rPr lang="hu-HU" sz="1600" dirty="0"/>
              <a:t> </a:t>
            </a:r>
            <a:r>
              <a:rPr lang="hu-HU" sz="1600" dirty="0" err="1" smtClean="0"/>
              <a:t>Examination</a:t>
            </a:r>
            <a:r>
              <a:rPr lang="hu-HU" sz="1600" dirty="0" smtClean="0"/>
              <a:t> (</a:t>
            </a:r>
            <a:r>
              <a:rPr lang="hu-HU" sz="1600" dirty="0" err="1" smtClean="0"/>
              <a:t>Dermatologist</a:t>
            </a:r>
            <a:r>
              <a:rPr lang="hu-HU" sz="1600" dirty="0" smtClean="0"/>
              <a:t>) :The </a:t>
            </a:r>
            <a:r>
              <a:rPr lang="hu-HU" sz="1600" dirty="0" err="1"/>
              <a:t>specific</a:t>
            </a:r>
            <a:r>
              <a:rPr lang="hu-HU" sz="1600" dirty="0"/>
              <a:t> </a:t>
            </a:r>
            <a:r>
              <a:rPr lang="hu-HU" sz="1600" dirty="0" err="1"/>
              <a:t>locations</a:t>
            </a:r>
            <a:r>
              <a:rPr lang="hu-HU" sz="1600" dirty="0"/>
              <a:t> of </a:t>
            </a:r>
            <a:r>
              <a:rPr lang="hu-HU" sz="1600" dirty="0" err="1"/>
              <a:t>the</a:t>
            </a:r>
            <a:r>
              <a:rPr lang="hu-HU" sz="1600" dirty="0"/>
              <a:t> </a:t>
            </a:r>
            <a:r>
              <a:rPr lang="hu-HU" sz="1600" dirty="0" err="1"/>
              <a:t>rashes</a:t>
            </a:r>
            <a:r>
              <a:rPr lang="hu-HU" sz="1600" dirty="0"/>
              <a:t> and </a:t>
            </a:r>
            <a:r>
              <a:rPr lang="hu-HU" sz="1600" dirty="0" err="1"/>
              <a:t>the</a:t>
            </a:r>
            <a:r>
              <a:rPr lang="hu-HU" sz="1600" dirty="0"/>
              <a:t> </a:t>
            </a:r>
            <a:r>
              <a:rPr lang="hu-HU" sz="1600" dirty="0" err="1"/>
              <a:t>characteristic</a:t>
            </a:r>
            <a:r>
              <a:rPr lang="hu-HU" sz="1600" dirty="0"/>
              <a:t> </a:t>
            </a:r>
            <a:r>
              <a:rPr lang="hu-HU" sz="1600" dirty="0" err="1"/>
              <a:t>appearance</a:t>
            </a:r>
            <a:r>
              <a:rPr lang="hu-HU" sz="1600" dirty="0"/>
              <a:t> of </a:t>
            </a:r>
            <a:r>
              <a:rPr lang="hu-HU" sz="1600" dirty="0" err="1"/>
              <a:t>the</a:t>
            </a:r>
            <a:r>
              <a:rPr lang="hu-HU" sz="1600" dirty="0"/>
              <a:t> </a:t>
            </a:r>
            <a:r>
              <a:rPr lang="hu-HU" sz="1600" dirty="0" err="1"/>
              <a:t>skin</a:t>
            </a:r>
            <a:r>
              <a:rPr lang="hu-HU" sz="1600" dirty="0"/>
              <a:t> </a:t>
            </a:r>
            <a:r>
              <a:rPr lang="hu-HU" sz="1600" dirty="0" err="1"/>
              <a:t>lesions</a:t>
            </a:r>
            <a:r>
              <a:rPr lang="hu-HU" sz="1600" dirty="0"/>
              <a:t> </a:t>
            </a:r>
            <a:r>
              <a:rPr lang="hu-HU" sz="1600" dirty="0" err="1"/>
              <a:t>pointed</a:t>
            </a:r>
            <a:r>
              <a:rPr lang="hu-HU" sz="1600" dirty="0"/>
              <a:t> </a:t>
            </a:r>
            <a:r>
              <a:rPr lang="hu-HU" sz="1600" dirty="0" err="1"/>
              <a:t>towards</a:t>
            </a:r>
            <a:r>
              <a:rPr lang="hu-HU" sz="1600" dirty="0"/>
              <a:t> </a:t>
            </a:r>
            <a:r>
              <a:rPr lang="hu-HU" sz="1600" dirty="0" err="1" smtClean="0"/>
              <a:t>eczema</a:t>
            </a:r>
            <a:r>
              <a:rPr lang="hu-HU" sz="1600" dirty="0" smtClean="0"/>
              <a:t>.</a:t>
            </a:r>
            <a:endParaRPr lang="hu-HU" sz="1600" dirty="0"/>
          </a:p>
          <a:p>
            <a:pPr lvl="0"/>
            <a:r>
              <a:rPr lang="hu-HU" sz="1600" dirty="0" err="1"/>
              <a:t>Allergy</a:t>
            </a:r>
            <a:r>
              <a:rPr lang="hu-HU" sz="1600" dirty="0"/>
              <a:t> Testing: </a:t>
            </a:r>
            <a:r>
              <a:rPr lang="hu-HU" sz="1600" dirty="0" err="1"/>
              <a:t>Since</a:t>
            </a:r>
            <a:r>
              <a:rPr lang="hu-HU" sz="1600" dirty="0"/>
              <a:t> </a:t>
            </a:r>
            <a:r>
              <a:rPr lang="hu-HU" sz="1600" dirty="0" err="1" smtClean="0"/>
              <a:t>eczema</a:t>
            </a:r>
            <a:r>
              <a:rPr lang="hu-HU" sz="1600" dirty="0" smtClean="0"/>
              <a:t> </a:t>
            </a:r>
            <a:r>
              <a:rPr lang="hu-HU" sz="1600" dirty="0"/>
              <a:t>is </a:t>
            </a:r>
            <a:r>
              <a:rPr lang="hu-HU" sz="1600" dirty="0" err="1"/>
              <a:t>often</a:t>
            </a:r>
            <a:r>
              <a:rPr lang="hu-HU" sz="1600" dirty="0"/>
              <a:t> </a:t>
            </a:r>
            <a:r>
              <a:rPr lang="hu-HU" sz="1600" dirty="0" err="1"/>
              <a:t>associated</a:t>
            </a:r>
            <a:r>
              <a:rPr lang="hu-HU" sz="1600" dirty="0"/>
              <a:t> </a:t>
            </a:r>
            <a:r>
              <a:rPr lang="hu-HU" sz="1600" dirty="0" err="1"/>
              <a:t>with</a:t>
            </a:r>
            <a:r>
              <a:rPr lang="hu-HU" sz="1600" dirty="0"/>
              <a:t> </a:t>
            </a:r>
            <a:r>
              <a:rPr lang="hu-HU" sz="1600" dirty="0" err="1"/>
              <a:t>allergies</a:t>
            </a:r>
            <a:r>
              <a:rPr lang="hu-HU" sz="1600" dirty="0"/>
              <a:t>, </a:t>
            </a:r>
            <a:r>
              <a:rPr lang="hu-HU" sz="1600" dirty="0" err="1" smtClean="0"/>
              <a:t>she</a:t>
            </a:r>
            <a:r>
              <a:rPr lang="hu-HU" sz="1600" dirty="0" smtClean="0"/>
              <a:t> </a:t>
            </a:r>
            <a:r>
              <a:rPr lang="hu-HU" sz="1600" dirty="0" err="1"/>
              <a:t>underwent</a:t>
            </a:r>
            <a:r>
              <a:rPr lang="hu-HU" sz="1600" dirty="0"/>
              <a:t> </a:t>
            </a:r>
            <a:r>
              <a:rPr lang="hu-HU" sz="1600" dirty="0" err="1"/>
              <a:t>allergy</a:t>
            </a:r>
            <a:r>
              <a:rPr lang="hu-HU" sz="1600" dirty="0"/>
              <a:t> testing </a:t>
            </a:r>
            <a:r>
              <a:rPr lang="hu-HU" sz="1600" dirty="0" err="1"/>
              <a:t>to</a:t>
            </a:r>
            <a:r>
              <a:rPr lang="hu-HU" sz="1600" dirty="0"/>
              <a:t> </a:t>
            </a:r>
            <a:r>
              <a:rPr lang="hu-HU" sz="1600" dirty="0" err="1"/>
              <a:t>identify</a:t>
            </a:r>
            <a:r>
              <a:rPr lang="hu-HU" sz="1600" dirty="0"/>
              <a:t> </a:t>
            </a:r>
            <a:r>
              <a:rPr lang="hu-HU" sz="1600" dirty="0" err="1"/>
              <a:t>any</a:t>
            </a:r>
            <a:r>
              <a:rPr lang="hu-HU" sz="1600" dirty="0"/>
              <a:t> </a:t>
            </a:r>
            <a:r>
              <a:rPr lang="hu-HU" sz="1600" dirty="0" err="1"/>
              <a:t>potential</a:t>
            </a:r>
            <a:r>
              <a:rPr lang="hu-HU" sz="1600" dirty="0"/>
              <a:t> </a:t>
            </a:r>
            <a:r>
              <a:rPr lang="hu-HU" sz="1600" dirty="0" err="1"/>
              <a:t>triggers</a:t>
            </a:r>
            <a:r>
              <a:rPr lang="hu-HU" sz="1600" dirty="0"/>
              <a:t>. The </a:t>
            </a:r>
            <a:r>
              <a:rPr lang="hu-HU" sz="1600" dirty="0" err="1"/>
              <a:t>tests</a:t>
            </a:r>
            <a:r>
              <a:rPr lang="hu-HU" sz="1600" dirty="0"/>
              <a:t> </a:t>
            </a:r>
            <a:r>
              <a:rPr lang="hu-HU" sz="1600" dirty="0" err="1"/>
              <a:t>revealed</a:t>
            </a:r>
            <a:r>
              <a:rPr lang="hu-HU" sz="1600" dirty="0"/>
              <a:t> </a:t>
            </a:r>
            <a:r>
              <a:rPr lang="hu-HU" sz="1600" dirty="0" err="1"/>
              <a:t>sensitivity</a:t>
            </a:r>
            <a:r>
              <a:rPr lang="hu-HU" sz="1600" dirty="0"/>
              <a:t> </a:t>
            </a:r>
            <a:r>
              <a:rPr lang="hu-HU" sz="1600" dirty="0" err="1"/>
              <a:t>to</a:t>
            </a:r>
            <a:r>
              <a:rPr lang="hu-HU" sz="1600" dirty="0"/>
              <a:t> dust </a:t>
            </a:r>
            <a:r>
              <a:rPr lang="hu-HU" sz="1600" dirty="0" err="1"/>
              <a:t>mites</a:t>
            </a:r>
            <a:r>
              <a:rPr lang="hu-HU" sz="1600" dirty="0"/>
              <a:t>, </a:t>
            </a:r>
            <a:r>
              <a:rPr lang="hu-HU" sz="1600" dirty="0" err="1" smtClean="0"/>
              <a:t>dog,cat</a:t>
            </a:r>
            <a:r>
              <a:rPr lang="hu-HU" sz="1600" dirty="0" smtClean="0"/>
              <a:t> </a:t>
            </a:r>
            <a:r>
              <a:rPr lang="hu-HU" sz="1600" dirty="0" err="1" smtClean="0"/>
              <a:t>hair</a:t>
            </a:r>
            <a:r>
              <a:rPr lang="hu-HU" sz="1600" dirty="0" smtClean="0"/>
              <a:t>, </a:t>
            </a:r>
            <a:r>
              <a:rPr lang="hu-HU" sz="1600" dirty="0"/>
              <a:t>and </a:t>
            </a:r>
            <a:r>
              <a:rPr lang="hu-HU" sz="1600" dirty="0" err="1"/>
              <a:t>certain</a:t>
            </a:r>
            <a:r>
              <a:rPr lang="hu-HU" sz="1600" dirty="0"/>
              <a:t> </a:t>
            </a:r>
            <a:r>
              <a:rPr lang="hu-HU" sz="1600" dirty="0" err="1"/>
              <a:t>tree</a:t>
            </a:r>
            <a:r>
              <a:rPr lang="hu-HU" sz="1600" dirty="0"/>
              <a:t> pollen.</a:t>
            </a:r>
          </a:p>
          <a:p>
            <a:pPr marL="0" lvl="0" indent="0">
              <a:lnSpc>
                <a:spcPct val="100000"/>
              </a:lnSpc>
              <a:spcBef>
                <a:spcPts val="600"/>
              </a:spcBef>
              <a:buClr>
                <a:schemeClr val="dk1"/>
              </a:buClr>
              <a:buSzPts val="1800"/>
              <a:buNone/>
            </a:pPr>
            <a:endParaRPr sz="1900" b="1"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32182"/>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Conventional Treatment</a:t>
            </a:r>
            <a:br>
              <a:rPr lang="en-US">
                <a:latin typeface="Arial"/>
                <a:ea typeface="Arial"/>
                <a:cs typeface="Arial"/>
                <a:sym typeface="Arial"/>
              </a:rPr>
            </a:br>
            <a:r>
              <a:rPr lang="en-US">
                <a:latin typeface="Arial"/>
                <a:ea typeface="Arial"/>
                <a:cs typeface="Arial"/>
                <a:sym typeface="Arial"/>
              </a:rPr>
              <a:t/>
            </a:r>
            <a:br>
              <a:rPr lang="en-US">
                <a:latin typeface="Arial"/>
                <a:ea typeface="Arial"/>
                <a:cs typeface="Arial"/>
                <a:sym typeface="Arial"/>
              </a:rPr>
            </a:br>
            <a:r>
              <a:rPr lang="en-US">
                <a:latin typeface="Arial"/>
                <a:ea typeface="Arial"/>
                <a:cs typeface="Arial"/>
                <a:sym typeface="Arial"/>
              </a:rPr>
              <a:t/>
            </a:r>
            <a:br>
              <a:rPr lang="en-US">
                <a:latin typeface="Arial"/>
                <a:ea typeface="Arial"/>
                <a:cs typeface="Arial"/>
                <a:sym typeface="Arial"/>
              </a:rPr>
            </a:br>
            <a:r>
              <a:rPr lang="en-US">
                <a:latin typeface="Arial"/>
                <a:ea typeface="Arial"/>
                <a:cs typeface="Arial"/>
                <a:sym typeface="Arial"/>
              </a:rPr>
              <a:t/>
            </a:r>
            <a:br>
              <a:rPr lang="en-US">
                <a:latin typeface="Arial"/>
                <a:ea typeface="Arial"/>
                <a:cs typeface="Arial"/>
                <a:sym typeface="Arial"/>
              </a:rPr>
            </a:br>
            <a:r>
              <a:rPr lang="en-US">
                <a:latin typeface="Arial"/>
                <a:ea typeface="Arial"/>
                <a:cs typeface="Arial"/>
                <a:sym typeface="Arial"/>
              </a:rPr>
              <a:t/>
            </a:r>
            <a:br>
              <a:rPr lang="en-US">
                <a:latin typeface="Arial"/>
                <a:ea typeface="Arial"/>
                <a:cs typeface="Arial"/>
                <a:sym typeface="Arial"/>
              </a:rPr>
            </a:br>
            <a:r>
              <a:rPr lang="en-US">
                <a:latin typeface="Arial"/>
                <a:ea typeface="Arial"/>
                <a:cs typeface="Arial"/>
                <a:sym typeface="Arial"/>
              </a:rPr>
              <a:t/>
            </a:r>
            <a:br>
              <a:rPr lang="en-US">
                <a:latin typeface="Arial"/>
                <a:ea typeface="Arial"/>
                <a:cs typeface="Arial"/>
                <a:sym typeface="Arial"/>
              </a:rPr>
            </a:br>
            <a:r>
              <a:rPr lang="en-US">
                <a:latin typeface="Arial"/>
                <a:ea typeface="Arial"/>
                <a:cs typeface="Arial"/>
                <a:sym typeface="Arial"/>
              </a:rPr>
              <a:t> </a:t>
            </a:r>
            <a:endParaRPr>
              <a:latin typeface="Arial"/>
              <a:ea typeface="Arial"/>
              <a:cs typeface="Arial"/>
              <a:sym typeface="Arial"/>
            </a:endParaRPr>
          </a:p>
        </p:txBody>
      </p:sp>
      <p:sp>
        <p:nvSpPr>
          <p:cNvPr id="271" name="Google Shape;271;p15"/>
          <p:cNvSpPr txBox="1">
            <a:spLocks noGrp="1"/>
          </p:cNvSpPr>
          <p:nvPr>
            <p:ph type="body" idx="1"/>
          </p:nvPr>
        </p:nvSpPr>
        <p:spPr>
          <a:xfrm>
            <a:off x="1190547" y="1440050"/>
            <a:ext cx="6401559" cy="448713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0000"/>
              </a:buClr>
              <a:buSzPct val="100000"/>
              <a:buNone/>
            </a:pPr>
            <a:r>
              <a:rPr lang="en-US" sz="2400" dirty="0">
                <a:solidFill>
                  <a:srgbClr val="000000"/>
                </a:solidFill>
                <a:latin typeface="Times New Roman"/>
                <a:ea typeface="Times New Roman"/>
                <a:cs typeface="Times New Roman"/>
                <a:sym typeface="Times New Roman"/>
              </a:rPr>
              <a:t>There is currently no cure for eczema, but many children find their symptoms naturally improve as they get older. </a:t>
            </a:r>
          </a:p>
          <a:p>
            <a:pPr marL="0" lvl="0" indent="0" algn="l" rtl="0">
              <a:lnSpc>
                <a:spcPct val="90000"/>
              </a:lnSpc>
              <a:spcBef>
                <a:spcPts val="0"/>
              </a:spcBef>
              <a:spcAft>
                <a:spcPts val="0"/>
              </a:spcAft>
              <a:buClr>
                <a:srgbClr val="000000"/>
              </a:buClr>
              <a:buSzPct val="100000"/>
              <a:buNone/>
            </a:pPr>
            <a:endParaRPr lang="en-US" sz="24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2400" dirty="0">
                <a:solidFill>
                  <a:srgbClr val="000000"/>
                </a:solidFill>
                <a:latin typeface="Times New Roman"/>
                <a:ea typeface="Times New Roman"/>
                <a:cs typeface="Times New Roman"/>
                <a:sym typeface="Times New Roman"/>
              </a:rPr>
              <a:t>The main treatments for eczema are: </a:t>
            </a:r>
          </a:p>
          <a:p>
            <a:pPr>
              <a:spcBef>
                <a:spcPts val="0"/>
              </a:spcBef>
              <a:buClr>
                <a:srgbClr val="000000"/>
              </a:buClr>
              <a:buSzPct val="100000"/>
            </a:pPr>
            <a:r>
              <a:rPr lang="en-US" sz="2400" dirty="0">
                <a:solidFill>
                  <a:srgbClr val="000000"/>
                </a:solidFill>
                <a:latin typeface="Times New Roman"/>
                <a:ea typeface="Times New Roman"/>
                <a:cs typeface="Times New Roman"/>
                <a:sym typeface="Times New Roman"/>
              </a:rPr>
              <a:t>Emollients (moisturizers)- used every day to stop the skin from becoming dry</a:t>
            </a:r>
          </a:p>
          <a:p>
            <a:pPr>
              <a:spcBef>
                <a:spcPts val="0"/>
              </a:spcBef>
              <a:buClr>
                <a:srgbClr val="000000"/>
              </a:buClr>
              <a:buSzPct val="100000"/>
            </a:pPr>
            <a:r>
              <a:rPr lang="en-US" sz="2400" dirty="0">
                <a:solidFill>
                  <a:srgbClr val="000000"/>
                </a:solidFill>
                <a:latin typeface="Times New Roman"/>
                <a:ea typeface="Times New Roman"/>
                <a:cs typeface="Times New Roman"/>
                <a:sym typeface="Times New Roman"/>
              </a:rPr>
              <a:t>Topical corticosteroids- creams and ointments used to reduce swelling and redness during flare-ups. </a:t>
            </a:r>
            <a:endParaRPr lang="en-US" sz="20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endParaRPr lang="en-US" sz="20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hu-HU" sz="2000" dirty="0">
                <a:solidFill>
                  <a:srgbClr val="000000"/>
                </a:solidFill>
                <a:latin typeface="Times New Roman"/>
                <a:ea typeface="Times New Roman"/>
                <a:cs typeface="Times New Roman"/>
                <a:sym typeface="Times New Roman"/>
              </a:rPr>
              <a:t>------------------------------------------------------------------</a:t>
            </a:r>
            <a:r>
              <a:rPr lang="en-US" sz="2000" dirty="0">
                <a:solidFill>
                  <a:srgbClr val="000000"/>
                </a:solidFill>
                <a:latin typeface="Times New Roman"/>
                <a:ea typeface="Times New Roman"/>
                <a:cs typeface="Times New Roman"/>
                <a:sym typeface="Times New Roman"/>
              </a:rPr>
              <a:t> </a:t>
            </a:r>
            <a:endParaRPr lang="hu-HU" sz="2000" dirty="0">
              <a:solidFill>
                <a:srgbClr val="000000"/>
              </a:solidFill>
              <a:latin typeface="Times New Roman"/>
              <a:ea typeface="Times New Roman"/>
              <a:cs typeface="Times New Roman"/>
              <a:sym typeface="Times New Roman"/>
            </a:endParaRPr>
          </a:p>
          <a:p>
            <a:pPr>
              <a:spcBef>
                <a:spcPts val="0"/>
              </a:spcBef>
              <a:buClr>
                <a:srgbClr val="000000"/>
              </a:buClr>
              <a:buSzPct val="100000"/>
            </a:pPr>
            <a:r>
              <a:rPr lang="hu-HU" sz="2000" dirty="0" err="1"/>
              <a:t>Allergen</a:t>
            </a:r>
            <a:r>
              <a:rPr lang="hu-HU" sz="2000" dirty="0"/>
              <a:t> </a:t>
            </a:r>
            <a:r>
              <a:rPr lang="hu-HU" sz="2000" dirty="0" err="1" smtClean="0"/>
              <a:t>Avoidance</a:t>
            </a:r>
            <a:endParaRPr lang="hu-HU" sz="2000" dirty="0" smtClean="0"/>
          </a:p>
          <a:p>
            <a:pPr>
              <a:spcBef>
                <a:spcPts val="0"/>
              </a:spcBef>
              <a:buClr>
                <a:srgbClr val="000000"/>
              </a:buClr>
              <a:buSzPct val="100000"/>
            </a:pPr>
            <a:r>
              <a:rPr lang="hu-HU" sz="2000" dirty="0" err="1" smtClean="0"/>
              <a:t>Antihistamines</a:t>
            </a:r>
            <a:r>
              <a:rPr lang="hu-HU" sz="2000" dirty="0" smtClean="0"/>
              <a:t> (</a:t>
            </a:r>
            <a:r>
              <a:rPr lang="hu-HU" sz="2000" dirty="0" err="1"/>
              <a:t>cetirizine</a:t>
            </a:r>
            <a:r>
              <a:rPr lang="hu-HU" sz="2000" dirty="0"/>
              <a:t> </a:t>
            </a:r>
            <a:r>
              <a:rPr lang="hu-HU" sz="2000" dirty="0" err="1"/>
              <a:t>or</a:t>
            </a:r>
            <a:r>
              <a:rPr lang="hu-HU" sz="2000" dirty="0"/>
              <a:t> </a:t>
            </a:r>
            <a:r>
              <a:rPr lang="hu-HU" sz="2000" dirty="0" err="1" smtClean="0"/>
              <a:t>loratadine</a:t>
            </a:r>
            <a:r>
              <a:rPr lang="hu-HU" sz="2000" dirty="0" smtClean="0"/>
              <a:t>) (</a:t>
            </a:r>
            <a:r>
              <a:rPr lang="hu-HU" sz="2000" dirty="0" err="1"/>
              <a:t>a</a:t>
            </a:r>
            <a:r>
              <a:rPr lang="hu-HU" sz="2000" dirty="0" err="1" smtClean="0"/>
              <a:t>s</a:t>
            </a:r>
            <a:r>
              <a:rPr lang="hu-HU" sz="2000" dirty="0" smtClean="0"/>
              <a:t> </a:t>
            </a:r>
            <a:r>
              <a:rPr lang="hu-HU" sz="2000" dirty="0" err="1"/>
              <a:t>n</a:t>
            </a:r>
            <a:r>
              <a:rPr lang="hu-HU" sz="2000" dirty="0" err="1" smtClean="0"/>
              <a:t>eeded</a:t>
            </a:r>
            <a:r>
              <a:rPr lang="hu-HU" sz="2000" dirty="0"/>
              <a:t>): </a:t>
            </a:r>
            <a:r>
              <a:rPr lang="hu-HU" sz="2000" dirty="0" err="1"/>
              <a:t>Antihistamines</a:t>
            </a:r>
            <a:r>
              <a:rPr lang="hu-HU" sz="2000" dirty="0"/>
              <a:t> </a:t>
            </a:r>
            <a:r>
              <a:rPr lang="hu-HU" sz="2000" dirty="0" err="1"/>
              <a:t>can</a:t>
            </a:r>
            <a:r>
              <a:rPr lang="hu-HU" sz="2000" dirty="0"/>
              <a:t> </a:t>
            </a:r>
            <a:r>
              <a:rPr lang="hu-HU" sz="2000" dirty="0" err="1"/>
              <a:t>help</a:t>
            </a:r>
            <a:r>
              <a:rPr lang="hu-HU" sz="2000" dirty="0"/>
              <a:t> </a:t>
            </a:r>
            <a:r>
              <a:rPr lang="hu-HU" sz="2000" dirty="0" err="1"/>
              <a:t>alleviate</a:t>
            </a:r>
            <a:r>
              <a:rPr lang="hu-HU" sz="2000" dirty="0"/>
              <a:t> </a:t>
            </a:r>
            <a:r>
              <a:rPr lang="hu-HU" sz="2000" dirty="0" err="1"/>
              <a:t>itching</a:t>
            </a:r>
            <a:r>
              <a:rPr lang="hu-HU" sz="2000" dirty="0"/>
              <a:t> </a:t>
            </a:r>
            <a:endParaRPr sz="2000" dirty="0">
              <a:solidFill>
                <a:srgbClr val="000000"/>
              </a:solidFill>
              <a:latin typeface="Times New Roman"/>
              <a:ea typeface="Times New Roman"/>
              <a:cs typeface="Times New Roman"/>
              <a:sym typeface="Times New Roman"/>
            </a:endParaRP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43419" y="233408"/>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Method</a:t>
            </a:r>
            <a:r>
              <a:rPr lang="en-US" dirty="0">
                <a:latin typeface="Arial"/>
                <a:ea typeface="Arial"/>
                <a:cs typeface="Arial"/>
                <a:sym typeface="Arial"/>
              </a:rPr>
              <a:t> </a:t>
            </a:r>
            <a:endParaRPr dirty="0"/>
          </a:p>
        </p:txBody>
      </p:sp>
      <p:sp>
        <p:nvSpPr>
          <p:cNvPr id="284" name="Google Shape;284;p16"/>
          <p:cNvSpPr txBox="1">
            <a:spLocks noGrp="1"/>
          </p:cNvSpPr>
          <p:nvPr>
            <p:ph type="body" idx="1"/>
          </p:nvPr>
        </p:nvSpPr>
        <p:spPr>
          <a:xfrm>
            <a:off x="1265200" y="1385524"/>
            <a:ext cx="4749900" cy="4460700"/>
          </a:xfrm>
          <a:prstGeom prst="rect">
            <a:avLst/>
          </a:prstGeom>
          <a:noFill/>
          <a:ln>
            <a:noFill/>
          </a:ln>
        </p:spPr>
        <p:txBody>
          <a:bodyPr spcFirstLastPara="1" wrap="square" lIns="91425" tIns="45700" rIns="91425" bIns="45700" anchor="t" anchorCtr="0">
            <a:noAutofit/>
          </a:bodyPr>
          <a:lstStyle/>
          <a:p>
            <a:pPr lvl="0" fontAlgn="base">
              <a:spcBef>
                <a:spcPts val="0"/>
              </a:spcBef>
            </a:pPr>
            <a:r>
              <a:rPr lang="en-US" sz="1600" b="1" dirty="0">
                <a:solidFill>
                  <a:srgbClr val="000000"/>
                </a:solidFill>
                <a:latin typeface="Lustria"/>
              </a:rPr>
              <a:t>Proprietary blend I</a:t>
            </a:r>
            <a:r>
              <a:rPr lang="en-US" sz="1600" dirty="0">
                <a:solidFill>
                  <a:srgbClr val="000000"/>
                </a:solidFill>
                <a:latin typeface="Lustria"/>
              </a:rPr>
              <a:t>: 2x5 drops, morning and evening, for 3 days, then every 3 days then increased by 1-1 drops every 3 days to 2x10 </a:t>
            </a:r>
          </a:p>
          <a:p>
            <a:pPr lvl="0" fontAlgn="base">
              <a:spcBef>
                <a:spcPts val="0"/>
              </a:spcBef>
            </a:pPr>
            <a:endParaRPr lang="en-US" sz="1600" dirty="0">
              <a:solidFill>
                <a:srgbClr val="000000"/>
              </a:solidFill>
              <a:latin typeface="Lustria"/>
            </a:endParaRPr>
          </a:p>
          <a:p>
            <a:pPr fontAlgn="base">
              <a:spcBef>
                <a:spcPts val="0"/>
              </a:spcBef>
            </a:pPr>
            <a:r>
              <a:rPr lang="en-US" sz="1600" b="1" dirty="0">
                <a:solidFill>
                  <a:prstClr val="black"/>
                </a:solidFill>
                <a:latin typeface="Lustria"/>
                <a:cs typeface="Calibri Light" panose="020F0302020204030204" pitchFamily="34" charset="0"/>
              </a:rPr>
              <a:t>Proprietary blend II </a:t>
            </a:r>
            <a:r>
              <a:rPr lang="en-US" sz="1600" dirty="0" smtClean="0">
                <a:solidFill>
                  <a:prstClr val="black"/>
                </a:solidFill>
                <a:latin typeface="Lustria"/>
                <a:cs typeface="Calibri Light" panose="020F0302020204030204" pitchFamily="34" charset="0"/>
              </a:rPr>
              <a:t>:</a:t>
            </a:r>
            <a:r>
              <a:rPr lang="hu-HU" sz="1600" dirty="0" smtClean="0">
                <a:solidFill>
                  <a:prstClr val="black"/>
                </a:solidFill>
                <a:latin typeface="Lustria"/>
              </a:rPr>
              <a:t>2</a:t>
            </a:r>
            <a:r>
              <a:rPr lang="en-US" sz="1600" dirty="0" smtClean="0">
                <a:solidFill>
                  <a:prstClr val="black"/>
                </a:solidFill>
                <a:latin typeface="Lustria"/>
              </a:rPr>
              <a:t> </a:t>
            </a:r>
            <a:r>
              <a:rPr lang="en-US" sz="1600" dirty="0">
                <a:solidFill>
                  <a:prstClr val="black"/>
                </a:solidFill>
                <a:latin typeface="Lustria"/>
              </a:rPr>
              <a:t>in the morning </a:t>
            </a:r>
            <a:endParaRPr lang="en-US" sz="1600" dirty="0">
              <a:solidFill>
                <a:srgbClr val="000000"/>
              </a:solidFill>
              <a:latin typeface="Lustria"/>
            </a:endParaRPr>
          </a:p>
          <a:p>
            <a:pPr lvl="0" fontAlgn="base">
              <a:spcBef>
                <a:spcPts val="0"/>
              </a:spcBef>
            </a:pPr>
            <a:endParaRPr lang="en-US" sz="1600" dirty="0">
              <a:solidFill>
                <a:srgbClr val="000000"/>
              </a:solidFill>
              <a:latin typeface="Lustria"/>
            </a:endParaRPr>
          </a:p>
          <a:p>
            <a:pPr lvl="0" fontAlgn="base">
              <a:spcBef>
                <a:spcPts val="0"/>
              </a:spcBef>
            </a:pPr>
            <a:r>
              <a:rPr lang="en-US" sz="1600" b="1" dirty="0">
                <a:solidFill>
                  <a:srgbClr val="000000"/>
                </a:solidFill>
                <a:latin typeface="Lustria"/>
              </a:rPr>
              <a:t>Proprietary blend III</a:t>
            </a:r>
            <a:r>
              <a:rPr lang="en-US" sz="1600" dirty="0">
                <a:solidFill>
                  <a:srgbClr val="000000"/>
                </a:solidFill>
                <a:latin typeface="Lustria"/>
              </a:rPr>
              <a:t>:1 sachet in the morning for </a:t>
            </a:r>
            <a:r>
              <a:rPr lang="hu-HU" sz="1600" dirty="0" smtClean="0">
                <a:solidFill>
                  <a:srgbClr val="000000"/>
                </a:solidFill>
                <a:latin typeface="Lustria"/>
              </a:rPr>
              <a:t>3</a:t>
            </a:r>
            <a:r>
              <a:rPr lang="en-US" sz="1600" dirty="0" smtClean="0">
                <a:solidFill>
                  <a:srgbClr val="000000"/>
                </a:solidFill>
                <a:latin typeface="Lustria"/>
              </a:rPr>
              <a:t> </a:t>
            </a:r>
            <a:r>
              <a:rPr lang="en-US" sz="1600" dirty="0">
                <a:solidFill>
                  <a:srgbClr val="000000"/>
                </a:solidFill>
                <a:latin typeface="Lustria"/>
              </a:rPr>
              <a:t>days then 1 sachet in the morning and 1 sachet in the evening </a:t>
            </a:r>
          </a:p>
          <a:p>
            <a:pPr lvl="0" fontAlgn="base">
              <a:spcBef>
                <a:spcPts val="0"/>
              </a:spcBef>
            </a:pPr>
            <a:endParaRPr lang="en-US" sz="1600" b="1" dirty="0">
              <a:solidFill>
                <a:srgbClr val="000000"/>
              </a:solidFill>
              <a:latin typeface="Lustria"/>
            </a:endParaRPr>
          </a:p>
          <a:p>
            <a:pPr lvl="0" fontAlgn="base">
              <a:spcBef>
                <a:spcPts val="0"/>
              </a:spcBef>
            </a:pPr>
            <a:r>
              <a:rPr lang="en-US" sz="1600" b="1" dirty="0">
                <a:solidFill>
                  <a:srgbClr val="000000"/>
                </a:solidFill>
                <a:latin typeface="Lustria"/>
              </a:rPr>
              <a:t>Proprietary blend IV</a:t>
            </a:r>
            <a:r>
              <a:rPr lang="en-US" sz="1600" dirty="0">
                <a:solidFill>
                  <a:srgbClr val="000000"/>
                </a:solidFill>
                <a:latin typeface="Lustria"/>
              </a:rPr>
              <a:t>: 1/2 teaspoon in the</a:t>
            </a:r>
          </a:p>
          <a:p>
            <a:pPr marL="0" lvl="0" indent="0" fontAlgn="base">
              <a:spcBef>
                <a:spcPts val="0"/>
              </a:spcBef>
              <a:buNone/>
            </a:pPr>
            <a:r>
              <a:rPr lang="en-US" sz="1600" dirty="0">
                <a:solidFill>
                  <a:srgbClr val="000000"/>
                </a:solidFill>
                <a:latin typeface="Lustria"/>
              </a:rPr>
              <a:t>          </a:t>
            </a:r>
            <a:r>
              <a:rPr lang="en-US" sz="1600" dirty="0" smtClean="0">
                <a:solidFill>
                  <a:srgbClr val="000000"/>
                </a:solidFill>
                <a:latin typeface="Lustria"/>
              </a:rPr>
              <a:t>morning</a:t>
            </a:r>
            <a:endParaRPr lang="hu-HU" sz="1600" dirty="0" smtClean="0">
              <a:solidFill>
                <a:srgbClr val="000000"/>
              </a:solidFill>
              <a:latin typeface="Lustria"/>
            </a:endParaRPr>
          </a:p>
          <a:p>
            <a:pPr marL="0" lvl="0" indent="0" fontAlgn="base">
              <a:spcBef>
                <a:spcPts val="0"/>
              </a:spcBef>
              <a:buNone/>
            </a:pPr>
            <a:endParaRPr lang="hu-HU" sz="1600" dirty="0" smtClean="0">
              <a:solidFill>
                <a:srgbClr val="000000"/>
              </a:solidFill>
              <a:latin typeface="Lustria"/>
            </a:endParaRPr>
          </a:p>
          <a:p>
            <a:pPr lvl="0" fontAlgn="base">
              <a:spcBef>
                <a:spcPts val="0"/>
              </a:spcBef>
            </a:pPr>
            <a:r>
              <a:rPr lang="en-US" sz="1600" b="1" dirty="0">
                <a:solidFill>
                  <a:srgbClr val="000000"/>
                </a:solidFill>
                <a:latin typeface="Lustria"/>
              </a:rPr>
              <a:t>Proprietary blend V</a:t>
            </a:r>
            <a:r>
              <a:rPr lang="en-US" sz="1600" dirty="0">
                <a:solidFill>
                  <a:srgbClr val="000000"/>
                </a:solidFill>
                <a:latin typeface="Lustria"/>
              </a:rPr>
              <a:t>: </a:t>
            </a:r>
            <a:r>
              <a:rPr lang="hu-HU" sz="1600" dirty="0">
                <a:solidFill>
                  <a:srgbClr val="000000"/>
                </a:solidFill>
                <a:latin typeface="Lustria"/>
              </a:rPr>
              <a:t>1</a:t>
            </a:r>
            <a:r>
              <a:rPr lang="en-US" sz="1600" dirty="0">
                <a:solidFill>
                  <a:srgbClr val="000000"/>
                </a:solidFill>
                <a:latin typeface="Lustria"/>
              </a:rPr>
              <a:t> teaspoon in the</a:t>
            </a:r>
          </a:p>
          <a:p>
            <a:pPr marL="0" lvl="0" indent="0" fontAlgn="base">
              <a:spcBef>
                <a:spcPts val="0"/>
              </a:spcBef>
              <a:buNone/>
            </a:pPr>
            <a:r>
              <a:rPr lang="hu-HU" sz="1600" dirty="0" smtClean="0">
                <a:solidFill>
                  <a:srgbClr val="000000"/>
                </a:solidFill>
                <a:latin typeface="Lustria"/>
              </a:rPr>
              <a:t>    </a:t>
            </a:r>
            <a:r>
              <a:rPr lang="en-US" sz="1600" dirty="0" smtClean="0">
                <a:solidFill>
                  <a:srgbClr val="000000"/>
                </a:solidFill>
                <a:latin typeface="Lustria"/>
              </a:rPr>
              <a:t>in </a:t>
            </a:r>
            <a:r>
              <a:rPr lang="en-US" sz="1600" dirty="0">
                <a:solidFill>
                  <a:srgbClr val="000000"/>
                </a:solidFill>
                <a:latin typeface="Lustria"/>
              </a:rPr>
              <a:t>the evening</a:t>
            </a:r>
            <a:r>
              <a:rPr lang="hu-HU" sz="1600" dirty="0">
                <a:solidFill>
                  <a:srgbClr val="000000"/>
                </a:solidFill>
                <a:latin typeface="Lustria"/>
              </a:rPr>
              <a:t> </a:t>
            </a:r>
            <a:r>
              <a:rPr lang="hu-HU" sz="1600" dirty="0" err="1">
                <a:solidFill>
                  <a:srgbClr val="000000"/>
                </a:solidFill>
                <a:latin typeface="Lustria"/>
              </a:rPr>
              <a:t>for</a:t>
            </a:r>
            <a:r>
              <a:rPr lang="hu-HU" sz="1600" dirty="0">
                <a:solidFill>
                  <a:srgbClr val="000000"/>
                </a:solidFill>
                <a:latin typeface="Lustria"/>
              </a:rPr>
              <a:t> 7 </a:t>
            </a:r>
            <a:r>
              <a:rPr lang="hu-HU" sz="1600" dirty="0" err="1">
                <a:solidFill>
                  <a:srgbClr val="000000"/>
                </a:solidFill>
                <a:latin typeface="Lustria"/>
              </a:rPr>
              <a:t>days</a:t>
            </a:r>
            <a:r>
              <a:rPr lang="hu-HU" sz="1600" dirty="0">
                <a:solidFill>
                  <a:srgbClr val="000000"/>
                </a:solidFill>
                <a:latin typeface="Lustria"/>
              </a:rPr>
              <a:t>, </a:t>
            </a:r>
            <a:r>
              <a:rPr lang="hu-HU" sz="1600" dirty="0" err="1">
                <a:solidFill>
                  <a:srgbClr val="000000"/>
                </a:solidFill>
                <a:latin typeface="Lustria"/>
              </a:rPr>
              <a:t>then</a:t>
            </a:r>
            <a:r>
              <a:rPr lang="hu-HU" sz="1600" dirty="0">
                <a:solidFill>
                  <a:srgbClr val="000000"/>
                </a:solidFill>
                <a:latin typeface="Lustria"/>
              </a:rPr>
              <a:t> 1 </a:t>
            </a:r>
            <a:r>
              <a:rPr lang="hu-HU" sz="1600" dirty="0" err="1">
                <a:solidFill>
                  <a:srgbClr val="000000"/>
                </a:solidFill>
                <a:latin typeface="Lustria"/>
              </a:rPr>
              <a:t>teaspoon</a:t>
            </a:r>
            <a:r>
              <a:rPr lang="hu-HU" sz="1600" dirty="0">
                <a:solidFill>
                  <a:srgbClr val="000000"/>
                </a:solidFill>
                <a:latin typeface="Lustria"/>
              </a:rPr>
              <a:t> </a:t>
            </a:r>
            <a:r>
              <a:rPr lang="hu-HU" sz="1600" dirty="0" smtClean="0">
                <a:solidFill>
                  <a:srgbClr val="000000"/>
                </a:solidFill>
                <a:latin typeface="Lustria"/>
              </a:rPr>
              <a:t>in</a:t>
            </a:r>
          </a:p>
          <a:p>
            <a:pPr marL="0" lvl="0" indent="0" fontAlgn="base">
              <a:spcBef>
                <a:spcPts val="0"/>
              </a:spcBef>
              <a:buNone/>
            </a:pPr>
            <a:r>
              <a:rPr lang="hu-HU" sz="1600" dirty="0" smtClean="0">
                <a:solidFill>
                  <a:srgbClr val="000000"/>
                </a:solidFill>
                <a:latin typeface="Lustria"/>
              </a:rPr>
              <a:t>    </a:t>
            </a:r>
            <a:r>
              <a:rPr lang="hu-HU" sz="1600" dirty="0" err="1" smtClean="0">
                <a:solidFill>
                  <a:srgbClr val="000000"/>
                </a:solidFill>
                <a:latin typeface="Lustria"/>
              </a:rPr>
              <a:t>the</a:t>
            </a:r>
            <a:r>
              <a:rPr lang="hu-HU" sz="1600" dirty="0" smtClean="0">
                <a:solidFill>
                  <a:srgbClr val="000000"/>
                </a:solidFill>
                <a:latin typeface="Lustria"/>
              </a:rPr>
              <a:t> </a:t>
            </a:r>
            <a:r>
              <a:rPr lang="hu-HU" sz="1600" dirty="0" err="1">
                <a:solidFill>
                  <a:srgbClr val="000000"/>
                </a:solidFill>
                <a:latin typeface="Lustria"/>
              </a:rPr>
              <a:t>morning</a:t>
            </a:r>
            <a:r>
              <a:rPr lang="hu-HU" sz="1600" dirty="0">
                <a:solidFill>
                  <a:srgbClr val="000000"/>
                </a:solidFill>
                <a:latin typeface="Lustria"/>
              </a:rPr>
              <a:t> and 1 </a:t>
            </a:r>
            <a:r>
              <a:rPr lang="hu-HU" sz="1600" dirty="0" err="1">
                <a:solidFill>
                  <a:srgbClr val="000000"/>
                </a:solidFill>
                <a:latin typeface="Lustria"/>
              </a:rPr>
              <a:t>teaspoon</a:t>
            </a:r>
            <a:r>
              <a:rPr lang="hu-HU" sz="1600" dirty="0">
                <a:solidFill>
                  <a:srgbClr val="000000"/>
                </a:solidFill>
                <a:latin typeface="Lustria"/>
              </a:rPr>
              <a:t> in </a:t>
            </a:r>
            <a:r>
              <a:rPr lang="hu-HU" sz="1600" dirty="0" err="1">
                <a:solidFill>
                  <a:srgbClr val="000000"/>
                </a:solidFill>
                <a:latin typeface="Lustria"/>
              </a:rPr>
              <a:t>the</a:t>
            </a:r>
            <a:r>
              <a:rPr lang="hu-HU" sz="1600" dirty="0">
                <a:solidFill>
                  <a:srgbClr val="000000"/>
                </a:solidFill>
                <a:latin typeface="Lustria"/>
              </a:rPr>
              <a:t> </a:t>
            </a:r>
            <a:r>
              <a:rPr lang="hu-HU" sz="1600" dirty="0" err="1" smtClean="0">
                <a:solidFill>
                  <a:srgbClr val="000000"/>
                </a:solidFill>
                <a:latin typeface="Lustria"/>
              </a:rPr>
              <a:t>evening</a:t>
            </a:r>
            <a:endParaRPr lang="en-US" sz="1600" dirty="0">
              <a:solidFill>
                <a:srgbClr val="000000"/>
              </a:solidFill>
              <a:latin typeface="Lustria"/>
            </a:endParaRPr>
          </a:p>
          <a:p>
            <a:pPr marL="0" lvl="0" indent="0" fontAlgn="base">
              <a:spcBef>
                <a:spcPts val="0"/>
              </a:spcBef>
              <a:buNone/>
            </a:pPr>
            <a:endParaRPr lang="en-US" sz="1600" dirty="0">
              <a:solidFill>
                <a:srgbClr val="000000"/>
              </a:solidFill>
              <a:latin typeface="Lustria"/>
            </a:endParaRPr>
          </a:p>
          <a:p>
            <a:pPr lvl="0" fontAlgn="base">
              <a:spcBef>
                <a:spcPts val="0"/>
              </a:spcBef>
            </a:pPr>
            <a:r>
              <a:rPr lang="en-US" sz="1600" b="1" dirty="0">
                <a:solidFill>
                  <a:srgbClr val="000000"/>
                </a:solidFill>
                <a:latin typeface="Lustria"/>
              </a:rPr>
              <a:t>Proprietary blend VI</a:t>
            </a:r>
            <a:r>
              <a:rPr lang="en-US" sz="1600" dirty="0">
                <a:solidFill>
                  <a:srgbClr val="000000"/>
                </a:solidFill>
                <a:latin typeface="Lustria"/>
              </a:rPr>
              <a:t>: 1 in the</a:t>
            </a:r>
          </a:p>
          <a:p>
            <a:pPr marL="0" lvl="0" indent="0" fontAlgn="base">
              <a:spcBef>
                <a:spcPts val="0"/>
              </a:spcBef>
              <a:buNone/>
            </a:pPr>
            <a:r>
              <a:rPr lang="en-US" sz="1600" dirty="0">
                <a:solidFill>
                  <a:srgbClr val="000000"/>
                </a:solidFill>
                <a:latin typeface="Lustria"/>
              </a:rPr>
              <a:t>          morning and 1 in the evening </a:t>
            </a:r>
          </a:p>
          <a:p>
            <a:pPr marL="0" lvl="0" indent="0">
              <a:spcBef>
                <a:spcPts val="0"/>
              </a:spcBef>
              <a:buClr>
                <a:schemeClr val="dk1"/>
              </a:buClr>
              <a:buSzPts val="1600"/>
              <a:buNone/>
            </a:pPr>
            <a:endParaRPr lang="en-US" sz="1600"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857926" y="786994"/>
            <a:ext cx="3685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PROPRIETARY BLENDS LEGEND </a:t>
            </a:r>
            <a:endParaRPr/>
          </a:p>
        </p:txBody>
      </p:sp>
      <p:pic>
        <p:nvPicPr>
          <p:cNvPr id="289" name="Google Shape;289;p16" descr="Text, letter&#10;&#10;Description automatically generated"/>
          <p:cNvPicPr preferRelativeResize="0"/>
          <p:nvPr/>
        </p:nvPicPr>
        <p:blipFill rotWithShape="1">
          <a:blip r:embed="rId3">
            <a:alphaModFix/>
          </a:blip>
          <a:srcRect/>
          <a:stretch/>
        </p:blipFill>
        <p:spPr>
          <a:xfrm>
            <a:off x="6859896" y="1385536"/>
            <a:ext cx="4638708" cy="4535424"/>
          </a:xfrm>
          <a:prstGeom prst="rect">
            <a:avLst/>
          </a:prstGeom>
          <a:noFill/>
          <a:ln>
            <a:noFill/>
          </a:ln>
        </p:spPr>
      </p:pic>
      <p:pic>
        <p:nvPicPr>
          <p:cNvPr id="290" name="Google Shape;290;p16" descr="Picture 7"/>
          <p:cNvPicPr preferRelativeResize="0"/>
          <p:nvPr/>
        </p:nvPicPr>
        <p:blipFill rotWithShape="1">
          <a:blip r:embed="rId4">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Arial"/>
                <a:ea typeface="Arial"/>
                <a:cs typeface="Arial"/>
                <a:sym typeface="Arial"/>
              </a:rPr>
              <a:t>Additional Treatment </a:t>
            </a:r>
            <a:endParaRPr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fontAlgn="base">
              <a:spcBef>
                <a:spcPts val="0"/>
              </a:spcBef>
            </a:pPr>
            <a:endParaRPr lang="en-US" sz="2000" dirty="0">
              <a:solidFill>
                <a:srgbClr val="000000"/>
              </a:solidFill>
              <a:latin typeface="Arial" panose="020B0604020202020204" pitchFamily="34" charset="0"/>
            </a:endParaRPr>
          </a:p>
          <a:p>
            <a:pPr fontAlgn="base">
              <a:spcBef>
                <a:spcPts val="0"/>
              </a:spcBef>
            </a:pPr>
            <a:r>
              <a:rPr lang="hu-HU" sz="2000" dirty="0">
                <a:solidFill>
                  <a:srgbClr val="000000"/>
                </a:solidFill>
                <a:latin typeface="Arial" panose="020B0604020202020204" pitchFamily="34" charset="0"/>
              </a:rPr>
              <a:t>S</a:t>
            </a:r>
            <a:r>
              <a:rPr lang="en-US" sz="2000" dirty="0" smtClean="0">
                <a:solidFill>
                  <a:srgbClr val="000000"/>
                </a:solidFill>
                <a:latin typeface="Arial" panose="020B0604020202020204" pitchFamily="34" charset="0"/>
              </a:rPr>
              <a:t>tress management</a:t>
            </a:r>
            <a:r>
              <a:rPr lang="hu-HU" sz="2000" dirty="0">
                <a:solidFill>
                  <a:srgbClr val="000000"/>
                </a:solidFill>
                <a:latin typeface="Arial" panose="020B0604020202020204" pitchFamily="34" charset="0"/>
              </a:rPr>
              <a:t>!</a:t>
            </a:r>
            <a:endParaRPr lang="hu-HU" sz="2000" dirty="0" smtClean="0">
              <a:solidFill>
                <a:srgbClr val="000000"/>
              </a:solidFill>
              <a:latin typeface="Arial" panose="020B0604020202020204" pitchFamily="34" charset="0"/>
            </a:endParaRPr>
          </a:p>
          <a:p>
            <a:pPr lvl="0" fontAlgn="base">
              <a:spcBef>
                <a:spcPts val="0"/>
              </a:spcBef>
            </a:pPr>
            <a:endParaRPr lang="hu-HU" sz="2000" dirty="0">
              <a:solidFill>
                <a:srgbClr val="000000"/>
              </a:solidFill>
              <a:latin typeface="Arial" panose="020B0604020202020204" pitchFamily="34" charset="0"/>
            </a:endParaRPr>
          </a:p>
          <a:p>
            <a:pPr lvl="0" fontAlgn="base">
              <a:spcBef>
                <a:spcPts val="0"/>
              </a:spcBef>
            </a:pPr>
            <a:r>
              <a:rPr lang="hu-HU" sz="2000" dirty="0" err="1" smtClean="0">
                <a:solidFill>
                  <a:srgbClr val="000000"/>
                </a:solidFill>
                <a:latin typeface="Arial" panose="020B0604020202020204" pitchFamily="34" charset="0"/>
              </a:rPr>
              <a:t>Special</a:t>
            </a:r>
            <a:r>
              <a:rPr lang="hu-HU" sz="2000" dirty="0" smtClean="0">
                <a:solidFill>
                  <a:srgbClr val="000000"/>
                </a:solidFill>
                <a:latin typeface="Arial" panose="020B0604020202020204" pitchFamily="34" charset="0"/>
              </a:rPr>
              <a:t> </a:t>
            </a:r>
            <a:r>
              <a:rPr lang="hu-HU" sz="2000" dirty="0" err="1" smtClean="0">
                <a:solidFill>
                  <a:srgbClr val="000000"/>
                </a:solidFill>
                <a:latin typeface="Arial" panose="020B0604020202020204" pitchFamily="34" charset="0"/>
              </a:rPr>
              <a:t>diet</a:t>
            </a:r>
            <a:r>
              <a:rPr lang="hu-HU" sz="2000" dirty="0" smtClean="0">
                <a:solidFill>
                  <a:srgbClr val="000000"/>
                </a:solidFill>
                <a:latin typeface="Arial" panose="020B0604020202020204" pitchFamily="34" charset="0"/>
              </a:rPr>
              <a:t>!</a:t>
            </a:r>
          </a:p>
          <a:p>
            <a:pPr lvl="0" fontAlgn="base">
              <a:spcBef>
                <a:spcPts val="0"/>
              </a:spcBef>
            </a:pPr>
            <a:r>
              <a:rPr lang="hu-HU" sz="2000" dirty="0" smtClean="0">
                <a:solidFill>
                  <a:srgbClr val="000000"/>
                </a:solidFill>
                <a:latin typeface="Arial" panose="020B0604020202020204" pitchFamily="34" charset="0"/>
              </a:rPr>
              <a:t>(</a:t>
            </a:r>
            <a:r>
              <a:rPr lang="en-US" sz="2000" dirty="0">
                <a:solidFill>
                  <a:srgbClr val="000000"/>
                </a:solidFill>
                <a:latin typeface="Arial" panose="020B0604020202020204" pitchFamily="34" charset="0"/>
              </a:rPr>
              <a:t>The state of the digestive system is extremely important</a:t>
            </a:r>
            <a:r>
              <a:rPr lang="en-US" sz="2000" dirty="0" smtClean="0">
                <a:solidFill>
                  <a:srgbClr val="000000"/>
                </a:solidFill>
                <a:latin typeface="Arial" panose="020B0604020202020204" pitchFamily="34" charset="0"/>
              </a:rPr>
              <a:t>!!</a:t>
            </a:r>
            <a:r>
              <a:rPr lang="hu-HU" sz="2000" dirty="0">
                <a:solidFill>
                  <a:srgbClr val="000000"/>
                </a:solidFill>
                <a:latin typeface="Arial" panose="020B0604020202020204" pitchFamily="34" charset="0"/>
              </a:rPr>
              <a:t>)</a:t>
            </a:r>
          </a:p>
          <a:p>
            <a:pPr marL="0" lvl="0" indent="0" algn="l" rtl="0">
              <a:lnSpc>
                <a:spcPct val="90000"/>
              </a:lnSpc>
              <a:spcBef>
                <a:spcPts val="0"/>
              </a:spcBef>
              <a:spcAft>
                <a:spcPts val="0"/>
              </a:spcAft>
              <a:buClr>
                <a:srgbClr val="888888"/>
              </a:buClr>
              <a:buSzPts val="2400"/>
              <a:buNone/>
            </a:pPr>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Results</a:t>
            </a:r>
            <a:r>
              <a:rPr lang="hu-HU" sz="3600" dirty="0">
                <a:latin typeface="Arial"/>
                <a:ea typeface="Arial"/>
                <a:cs typeface="Arial"/>
                <a:sym typeface="Arial"/>
              </a:rPr>
              <a:t/>
            </a:r>
            <a:br>
              <a:rPr lang="hu-HU" sz="3600" dirty="0">
                <a:latin typeface="Arial"/>
                <a:ea typeface="Arial"/>
                <a:cs typeface="Arial"/>
                <a:sym typeface="Arial"/>
              </a:rPr>
            </a:br>
            <a:r>
              <a:rPr lang="hu-HU" sz="3600" dirty="0">
                <a:latin typeface="Arial"/>
                <a:ea typeface="Arial"/>
                <a:cs typeface="Arial"/>
                <a:sym typeface="Arial"/>
              </a:rPr>
              <a:t/>
            </a:r>
            <a:br>
              <a:rPr lang="hu-HU" sz="3600" dirty="0">
                <a:latin typeface="Arial"/>
                <a:ea typeface="Arial"/>
                <a:cs typeface="Arial"/>
                <a:sym typeface="Arial"/>
              </a:rPr>
            </a:br>
            <a:r>
              <a:rPr lang="en-US" sz="3600" dirty="0">
                <a:latin typeface="Arial"/>
                <a:ea typeface="Arial"/>
                <a:cs typeface="Arial"/>
                <a:sym typeface="Arial"/>
              </a:rPr>
              <a:t> </a:t>
            </a:r>
            <a:endParaRPr dirty="0">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indent="0">
              <a:buNone/>
            </a:pPr>
            <a:r>
              <a:rPr lang="hu-HU" sz="1800" dirty="0" err="1" smtClean="0">
                <a:latin typeface="Calibri" panose="020F0502020204030204" pitchFamily="34" charset="0"/>
                <a:ea typeface="Sorts Mill Goudy"/>
                <a:cs typeface="Calibri" panose="020F0502020204030204" pitchFamily="34" charset="0"/>
                <a:sym typeface="Sorts Mill Goudy"/>
              </a:rPr>
              <a:t>After</a:t>
            </a:r>
            <a:r>
              <a:rPr lang="hu-HU" sz="1800" dirty="0" smtClean="0">
                <a:latin typeface="Calibri" panose="020F0502020204030204" pitchFamily="34" charset="0"/>
                <a:ea typeface="Sorts Mill Goudy"/>
                <a:cs typeface="Calibri" panose="020F0502020204030204" pitchFamily="34" charset="0"/>
                <a:sym typeface="Sorts Mill Goudy"/>
              </a:rPr>
              <a:t> </a:t>
            </a:r>
            <a:r>
              <a:rPr lang="hu-HU" sz="1800" dirty="0">
                <a:latin typeface="Calibri" panose="020F0502020204030204" pitchFamily="34" charset="0"/>
                <a:ea typeface="Sorts Mill Goudy"/>
                <a:cs typeface="Calibri" panose="020F0502020204030204" pitchFamily="34" charset="0"/>
                <a:sym typeface="Sorts Mill Goudy"/>
              </a:rPr>
              <a:t>1 </a:t>
            </a:r>
            <a:r>
              <a:rPr lang="hu-HU" sz="1800" dirty="0" err="1" smtClean="0">
                <a:latin typeface="Calibri" panose="020F0502020204030204" pitchFamily="34" charset="0"/>
                <a:ea typeface="Sorts Mill Goudy"/>
                <a:cs typeface="Calibri" panose="020F0502020204030204" pitchFamily="34" charset="0"/>
                <a:sym typeface="Sorts Mill Goudy"/>
              </a:rPr>
              <a:t>months</a:t>
            </a:r>
            <a:r>
              <a:rPr lang="hu-HU" sz="1800" dirty="0" smtClean="0">
                <a:latin typeface="Calibri" panose="020F0502020204030204" pitchFamily="34" charset="0"/>
                <a:ea typeface="Sorts Mill Goudy"/>
                <a:cs typeface="Calibri" panose="020F0502020204030204" pitchFamily="34" charset="0"/>
                <a:sym typeface="Sorts Mill Goudy"/>
              </a:rPr>
              <a:t>:</a:t>
            </a:r>
          </a:p>
          <a:p>
            <a:pPr marL="0" indent="0">
              <a:buNone/>
            </a:pPr>
            <a:r>
              <a:rPr lang="hu-HU" sz="1800" dirty="0">
                <a:latin typeface="Calibri" panose="020F0502020204030204" pitchFamily="34" charset="0"/>
                <a:cs typeface="Calibri" panose="020F0502020204030204" pitchFamily="34" charset="0"/>
                <a:sym typeface="Sorts Mill Goudy"/>
              </a:rPr>
              <a:t> </a:t>
            </a:r>
            <a:r>
              <a:rPr lang="hu-HU" sz="1800" dirty="0" smtClean="0">
                <a:latin typeface="Calibri" panose="020F0502020204030204" pitchFamily="34" charset="0"/>
                <a:cs typeface="Calibri" panose="020F0502020204030204" pitchFamily="34" charset="0"/>
                <a:sym typeface="Sorts Mill Goudy"/>
              </a:rPr>
              <a:t>     </a:t>
            </a:r>
            <a:r>
              <a:rPr lang="hu-HU" sz="1800" dirty="0" err="1">
                <a:sym typeface="Sorts Mill Goudy"/>
              </a:rPr>
              <a:t>E</a:t>
            </a:r>
            <a:r>
              <a:rPr lang="hu-HU" sz="1800" dirty="0" err="1" smtClean="0"/>
              <a:t>czema</a:t>
            </a:r>
            <a:r>
              <a:rPr lang="hu-HU" sz="1800" dirty="0" smtClean="0"/>
              <a:t> </a:t>
            </a:r>
            <a:r>
              <a:rPr lang="hu-HU" sz="1800" dirty="0" err="1"/>
              <a:t>symptoms</a:t>
            </a:r>
            <a:r>
              <a:rPr lang="hu-HU" sz="1800" dirty="0"/>
              <a:t> </a:t>
            </a:r>
            <a:r>
              <a:rPr lang="hu-HU" sz="1800" dirty="0" err="1"/>
              <a:t>improved</a:t>
            </a:r>
            <a:r>
              <a:rPr lang="hu-HU" sz="1800" dirty="0"/>
              <a:t> </a:t>
            </a:r>
            <a:r>
              <a:rPr lang="hu-HU" sz="1800" dirty="0" err="1"/>
              <a:t>significantly</a:t>
            </a:r>
            <a:r>
              <a:rPr lang="hu-HU" sz="1800" dirty="0"/>
              <a:t>. </a:t>
            </a:r>
            <a:endParaRPr lang="hu-HU" sz="1800" dirty="0" smtClean="0"/>
          </a:p>
          <a:p>
            <a:pPr marL="0" indent="0">
              <a:buNone/>
            </a:pPr>
            <a:r>
              <a:rPr lang="hu-HU" sz="1800" dirty="0"/>
              <a:t> </a:t>
            </a:r>
            <a:r>
              <a:rPr lang="hu-HU" sz="1800" dirty="0" smtClean="0"/>
              <a:t>     (</a:t>
            </a:r>
            <a:r>
              <a:rPr lang="en-US" sz="1800" dirty="0"/>
              <a:t>Red, inflamed patches on </a:t>
            </a:r>
            <a:r>
              <a:rPr lang="hu-HU" sz="1800" dirty="0" err="1" smtClean="0"/>
              <a:t>she</a:t>
            </a:r>
            <a:r>
              <a:rPr lang="en-US" sz="1800" dirty="0" smtClean="0"/>
              <a:t>'s </a:t>
            </a:r>
            <a:r>
              <a:rPr lang="en-US" sz="1800" dirty="0"/>
              <a:t>skin have </a:t>
            </a:r>
            <a:r>
              <a:rPr lang="en-US" sz="1800" dirty="0" smtClean="0"/>
              <a:t>reduced</a:t>
            </a:r>
            <a:r>
              <a:rPr lang="hu-HU" sz="1800" dirty="0"/>
              <a:t>, </a:t>
            </a:r>
            <a:r>
              <a:rPr lang="hu-HU" sz="1800" dirty="0" err="1"/>
              <a:t>the</a:t>
            </a:r>
            <a:r>
              <a:rPr lang="hu-HU" sz="1800" dirty="0"/>
              <a:t> </a:t>
            </a:r>
            <a:r>
              <a:rPr lang="hu-HU" sz="1800" dirty="0" err="1" smtClean="0"/>
              <a:t>itching</a:t>
            </a:r>
            <a:endParaRPr lang="hu-HU" sz="1800" dirty="0" smtClean="0"/>
          </a:p>
          <a:p>
            <a:pPr marL="0" indent="0">
              <a:buNone/>
            </a:pPr>
            <a:r>
              <a:rPr lang="hu-HU" sz="1800" dirty="0"/>
              <a:t> </a:t>
            </a:r>
            <a:r>
              <a:rPr lang="hu-HU" sz="1800" dirty="0" smtClean="0"/>
              <a:t>      </a:t>
            </a:r>
            <a:r>
              <a:rPr lang="hu-HU" sz="1800" dirty="0" err="1" smtClean="0"/>
              <a:t>also</a:t>
            </a:r>
            <a:r>
              <a:rPr lang="hu-HU" sz="1800" dirty="0" smtClean="0"/>
              <a:t> </a:t>
            </a:r>
            <a:r>
              <a:rPr lang="hu-HU" sz="1800" dirty="0" err="1" smtClean="0"/>
              <a:t>decreased</a:t>
            </a:r>
            <a:r>
              <a:rPr lang="hu-HU" sz="1800" dirty="0" smtClean="0"/>
              <a:t>)</a:t>
            </a:r>
            <a:endParaRPr lang="hu-HU" sz="1800" dirty="0"/>
          </a:p>
          <a:p>
            <a:pPr marL="0" indent="0">
              <a:buNone/>
            </a:pPr>
            <a:r>
              <a:rPr lang="hu-HU" sz="1800" dirty="0" smtClean="0"/>
              <a:t>      </a:t>
            </a:r>
            <a:r>
              <a:rPr lang="hu-HU" sz="1800" dirty="0" err="1"/>
              <a:t>R</a:t>
            </a:r>
            <a:r>
              <a:rPr lang="hu-HU" sz="1800" dirty="0" err="1" smtClean="0"/>
              <a:t>educe</a:t>
            </a:r>
            <a:r>
              <a:rPr lang="hu-HU" sz="1800" dirty="0" smtClean="0"/>
              <a:t> </a:t>
            </a:r>
            <a:r>
              <a:rPr lang="hu-HU" sz="1800" dirty="0" err="1"/>
              <a:t>the</a:t>
            </a:r>
            <a:r>
              <a:rPr lang="hu-HU" sz="1800" dirty="0"/>
              <a:t> </a:t>
            </a:r>
            <a:r>
              <a:rPr lang="hu-HU" sz="1800" dirty="0" err="1"/>
              <a:t>frequency</a:t>
            </a:r>
            <a:r>
              <a:rPr lang="hu-HU" sz="1800" dirty="0"/>
              <a:t> and </a:t>
            </a:r>
            <a:r>
              <a:rPr lang="hu-HU" sz="1800" dirty="0" err="1"/>
              <a:t>severity</a:t>
            </a:r>
            <a:r>
              <a:rPr lang="hu-HU" sz="1800" dirty="0"/>
              <a:t> of </a:t>
            </a:r>
            <a:r>
              <a:rPr lang="hu-HU" sz="1800" dirty="0" err="1"/>
              <a:t>her</a:t>
            </a:r>
            <a:r>
              <a:rPr lang="hu-HU" sz="1800" dirty="0"/>
              <a:t> </a:t>
            </a:r>
            <a:r>
              <a:rPr lang="hu-HU" sz="1800" dirty="0" err="1"/>
              <a:t>flare-ups</a:t>
            </a:r>
            <a:r>
              <a:rPr lang="hu-HU" sz="1800" dirty="0"/>
              <a:t>. </a:t>
            </a:r>
            <a:endParaRPr lang="hu-HU" sz="1800" dirty="0"/>
          </a:p>
          <a:p>
            <a:pPr marL="0" indent="0">
              <a:buNone/>
            </a:pPr>
            <a:endParaRPr lang="hu-HU" sz="1800" dirty="0" smtClean="0"/>
          </a:p>
          <a:p>
            <a:pPr marL="0" indent="0">
              <a:buNone/>
            </a:pPr>
            <a:r>
              <a:rPr lang="hu-HU" sz="1800" dirty="0" err="1" smtClean="0"/>
              <a:t>After</a:t>
            </a:r>
            <a:r>
              <a:rPr lang="hu-HU" sz="1800" dirty="0" smtClean="0"/>
              <a:t> 2 </a:t>
            </a:r>
            <a:r>
              <a:rPr lang="hu-HU" sz="1800" dirty="0" err="1" smtClean="0"/>
              <a:t>months</a:t>
            </a:r>
            <a:r>
              <a:rPr lang="hu-HU" sz="1800" dirty="0" smtClean="0"/>
              <a:t>: </a:t>
            </a:r>
          </a:p>
          <a:p>
            <a:pPr marL="0" lvl="0" indent="0">
              <a:lnSpc>
                <a:spcPct val="100000"/>
              </a:lnSpc>
              <a:spcBef>
                <a:spcPts val="600"/>
              </a:spcBef>
              <a:buClr>
                <a:srgbClr val="000000"/>
              </a:buClr>
              <a:buSzPts val="1800"/>
              <a:buNone/>
            </a:pPr>
            <a:r>
              <a:rPr lang="hu-HU" sz="1800" kern="0" dirty="0" err="1">
                <a:solidFill>
                  <a:srgbClr val="000000"/>
                </a:solidFill>
                <a:cs typeface="Calibri"/>
                <a:sym typeface="Calibri"/>
              </a:rPr>
              <a:t>Her</a:t>
            </a:r>
            <a:r>
              <a:rPr lang="en-US" sz="1800" kern="0" dirty="0">
                <a:solidFill>
                  <a:srgbClr val="000000"/>
                </a:solidFill>
                <a:cs typeface="Calibri"/>
                <a:sym typeface="Calibri"/>
              </a:rPr>
              <a:t> symptoms continued to improve significantly</a:t>
            </a:r>
            <a:r>
              <a:rPr lang="hu-HU" sz="1800" kern="0" dirty="0">
                <a:solidFill>
                  <a:srgbClr val="000000"/>
                </a:solidFill>
                <a:cs typeface="Calibri"/>
                <a:sym typeface="Calibri"/>
              </a:rPr>
              <a:t>. </a:t>
            </a:r>
            <a:r>
              <a:rPr lang="hu-HU" sz="1800" kern="0" dirty="0" smtClean="0">
                <a:solidFill>
                  <a:srgbClr val="000000"/>
                </a:solidFill>
                <a:cs typeface="Calibri"/>
                <a:sym typeface="Calibri"/>
              </a:rPr>
              <a:t>The </a:t>
            </a:r>
            <a:r>
              <a:rPr lang="hu-HU" sz="1800" kern="0" dirty="0" err="1">
                <a:solidFill>
                  <a:srgbClr val="000000"/>
                </a:solidFill>
                <a:cs typeface="Calibri"/>
                <a:sym typeface="Calibri"/>
              </a:rPr>
              <a:t>itching</a:t>
            </a:r>
            <a:r>
              <a:rPr lang="hu-HU" sz="1800" kern="0" dirty="0">
                <a:solidFill>
                  <a:srgbClr val="000000"/>
                </a:solidFill>
                <a:cs typeface="Calibri"/>
                <a:sym typeface="Calibri"/>
              </a:rPr>
              <a:t> has </a:t>
            </a:r>
            <a:r>
              <a:rPr lang="hu-HU" sz="1800" kern="0" dirty="0" err="1" smtClean="0">
                <a:solidFill>
                  <a:srgbClr val="000000"/>
                </a:solidFill>
                <a:cs typeface="Calibri"/>
                <a:sym typeface="Calibri"/>
              </a:rPr>
              <a:t>stopped</a:t>
            </a:r>
            <a:r>
              <a:rPr lang="hu-HU" sz="1800" kern="0" dirty="0" smtClean="0">
                <a:solidFill>
                  <a:srgbClr val="000000"/>
                </a:solidFill>
                <a:cs typeface="Calibri"/>
                <a:sym typeface="Calibri"/>
              </a:rPr>
              <a:t>!</a:t>
            </a:r>
          </a:p>
          <a:p>
            <a:pPr marL="0" indent="0">
              <a:lnSpc>
                <a:spcPct val="100000"/>
              </a:lnSpc>
              <a:spcBef>
                <a:spcPts val="600"/>
              </a:spcBef>
              <a:buClr>
                <a:srgbClr val="000000"/>
              </a:buClr>
              <a:buSzPts val="1800"/>
              <a:buNone/>
            </a:pPr>
            <a:r>
              <a:rPr lang="hu-HU" sz="1800" dirty="0"/>
              <a:t>S</a:t>
            </a:r>
            <a:r>
              <a:rPr lang="en-US" sz="1800" dirty="0"/>
              <a:t>he had </a:t>
            </a:r>
            <a:r>
              <a:rPr lang="hu-HU" sz="1800" dirty="0"/>
              <a:t>no</a:t>
            </a:r>
            <a:r>
              <a:rPr lang="en-US" sz="1800" dirty="0"/>
              <a:t> </a:t>
            </a:r>
            <a:r>
              <a:rPr lang="hu-HU" sz="1800" dirty="0" err="1" smtClean="0"/>
              <a:t>flare-ups</a:t>
            </a:r>
            <a:r>
              <a:rPr lang="en-US" sz="1800" dirty="0" smtClean="0"/>
              <a:t> </a:t>
            </a:r>
            <a:r>
              <a:rPr lang="en-US" sz="1800" dirty="0"/>
              <a:t>in the second </a:t>
            </a:r>
            <a:r>
              <a:rPr lang="en-US" sz="1800" dirty="0" smtClean="0"/>
              <a:t>month</a:t>
            </a:r>
            <a:r>
              <a:rPr lang="hu-HU" sz="1800" dirty="0" smtClean="0"/>
              <a:t>!</a:t>
            </a:r>
          </a:p>
          <a:p>
            <a:pPr marL="0" indent="0">
              <a:lnSpc>
                <a:spcPct val="100000"/>
              </a:lnSpc>
              <a:spcBef>
                <a:spcPts val="600"/>
              </a:spcBef>
              <a:buClr>
                <a:srgbClr val="000000"/>
              </a:buClr>
              <a:buSzPts val="1800"/>
              <a:buNone/>
            </a:pPr>
            <a:r>
              <a:rPr lang="en-US" sz="1800" dirty="0"/>
              <a:t>She has been able to steadily reduce her </a:t>
            </a:r>
            <a:r>
              <a:rPr lang="en-US" sz="1800" dirty="0" smtClean="0"/>
              <a:t>medication</a:t>
            </a:r>
            <a:r>
              <a:rPr lang="hu-HU" sz="1800" dirty="0" smtClean="0"/>
              <a:t>.</a:t>
            </a:r>
            <a:endParaRPr lang="hu-HU" sz="1800" dirty="0"/>
          </a:p>
          <a:p>
            <a:pPr marL="0" indent="0">
              <a:buNone/>
            </a:pPr>
            <a:r>
              <a:rPr lang="hu-HU" sz="1800" dirty="0" err="1" smtClean="0"/>
              <a:t>She</a:t>
            </a:r>
            <a:r>
              <a:rPr lang="hu-HU" sz="1800" dirty="0" smtClean="0"/>
              <a:t> </a:t>
            </a:r>
            <a:r>
              <a:rPr lang="hu-HU" sz="1800" dirty="0" err="1" smtClean="0"/>
              <a:t>was</a:t>
            </a:r>
            <a:r>
              <a:rPr lang="hu-HU" sz="1800" dirty="0" smtClean="0"/>
              <a:t> </a:t>
            </a:r>
            <a:r>
              <a:rPr lang="hu-HU" sz="1800" dirty="0" err="1"/>
              <a:t>able</a:t>
            </a:r>
            <a:r>
              <a:rPr lang="hu-HU" sz="1800" dirty="0"/>
              <a:t> </a:t>
            </a:r>
            <a:r>
              <a:rPr lang="hu-HU" sz="1800" dirty="0" err="1"/>
              <a:t>to</a:t>
            </a:r>
            <a:r>
              <a:rPr lang="hu-HU" sz="1800" dirty="0"/>
              <a:t> lead a more </a:t>
            </a:r>
            <a:r>
              <a:rPr lang="hu-HU" sz="1800" dirty="0" err="1"/>
              <a:t>comfortable</a:t>
            </a:r>
            <a:r>
              <a:rPr lang="hu-HU" sz="1800" dirty="0"/>
              <a:t> and </a:t>
            </a:r>
            <a:r>
              <a:rPr lang="hu-HU" sz="1800" dirty="0" err="1"/>
              <a:t>symptom</a:t>
            </a:r>
            <a:r>
              <a:rPr lang="hu-HU" sz="1800" dirty="0"/>
              <a:t>-free </a:t>
            </a:r>
            <a:r>
              <a:rPr lang="hu-HU" sz="1800" dirty="0" smtClean="0"/>
              <a:t>life!</a:t>
            </a:r>
            <a:endParaRPr lang="hu-HU" sz="1800" dirty="0"/>
          </a:p>
          <a:p>
            <a:pPr marL="0" indent="0">
              <a:buNone/>
            </a:pPr>
            <a:r>
              <a:rPr lang="hu-HU" dirty="0"/>
              <a:t> </a:t>
            </a:r>
          </a:p>
          <a:p>
            <a:pPr marL="0" lvl="0" indent="0" algn="l" rtl="0">
              <a:lnSpc>
                <a:spcPct val="100000"/>
              </a:lnSpc>
              <a:spcBef>
                <a:spcPts val="0"/>
              </a:spcBef>
              <a:spcAft>
                <a:spcPts val="0"/>
              </a:spcAft>
              <a:buClr>
                <a:srgbClr val="000000"/>
              </a:buClr>
              <a:buSzPts val="1600"/>
              <a:buNone/>
            </a:pPr>
            <a:endParaRPr sz="1600" b="0" i="0" u="none" strike="noStrike" dirty="0">
              <a:latin typeface="Sorts Mill Goudy"/>
              <a:ea typeface="Sorts Mill Goudy"/>
              <a:cs typeface="Sorts Mill Goudy"/>
              <a:sym typeface="Sorts Mill Goudy"/>
            </a:endParaRPr>
          </a:p>
          <a:p>
            <a:pPr marL="0" indent="0">
              <a:buSzPts val="1600"/>
              <a:buNone/>
            </a:pPr>
            <a:endParaRPr lang="hu-HU" sz="2000" b="1" dirty="0"/>
          </a:p>
          <a:p>
            <a:pPr marL="0" lvl="0" indent="0" algn="l" rtl="0">
              <a:lnSpc>
                <a:spcPct val="90000"/>
              </a:lnSpc>
              <a:spcBef>
                <a:spcPts val="1000"/>
              </a:spcBef>
              <a:spcAft>
                <a:spcPts val="0"/>
              </a:spcAft>
              <a:buClr>
                <a:schemeClr val="dk1"/>
              </a:buClr>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Calibri"/>
                <a:ea typeface="Calibri"/>
                <a:cs typeface="Calibri"/>
                <a:sym typeface="Calibri"/>
              </a:rPr>
              <a:t>Research Studies </a:t>
            </a:r>
            <a:endParaRPr lang="en-US" dirty="0"/>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177801"/>
            <a:ext cx="10515600" cy="1559780"/>
          </a:xfrm>
          <a:prstGeom prst="rect">
            <a:avLst/>
          </a:prstGeom>
          <a:noFill/>
          <a:ln>
            <a:noFill/>
          </a:ln>
        </p:spPr>
        <p:txBody>
          <a:bodyPr spcFirstLastPara="1" wrap="square" lIns="91425" tIns="45700" rIns="91425" bIns="45700" anchor="ctr" anchorCtr="0">
            <a:normAutofit fontScale="90000"/>
          </a:bodyPr>
          <a:lstStyle/>
          <a:p>
            <a:r>
              <a:rPr lang="en-US" sz="3100" b="1" i="0" dirty="0">
                <a:solidFill>
                  <a:srgbClr val="212121"/>
                </a:solidFill>
                <a:effectLst/>
                <a:latin typeface="Merriweather" pitchFamily="2" charset="77"/>
              </a:rPr>
              <a:t/>
            </a:r>
            <a:br>
              <a:rPr lang="en-US" sz="3100" b="1" i="0" dirty="0">
                <a:solidFill>
                  <a:srgbClr val="212121"/>
                </a:solidFill>
                <a:effectLst/>
                <a:latin typeface="Merriweather" pitchFamily="2" charset="77"/>
              </a:rPr>
            </a:br>
            <a:r>
              <a:rPr lang="en-US" sz="4000" i="0" dirty="0">
                <a:solidFill>
                  <a:srgbClr val="212121"/>
                </a:solidFill>
                <a:effectLst/>
                <a:latin typeface="Times New Roman" panose="02020603050405020304" pitchFamily="18" charset="0"/>
                <a:cs typeface="Times New Roman" panose="02020603050405020304" pitchFamily="18" charset="0"/>
              </a:rPr>
              <a:t/>
            </a:r>
            <a:br>
              <a:rPr lang="en-US" sz="4000" i="0" dirty="0">
                <a:solidFill>
                  <a:srgbClr val="212121"/>
                </a:solidFill>
                <a:effectLst/>
                <a:latin typeface="Times New Roman" panose="02020603050405020304" pitchFamily="18" charset="0"/>
                <a:cs typeface="Times New Roman" panose="02020603050405020304" pitchFamily="18" charset="0"/>
              </a:rPr>
            </a:br>
            <a:r>
              <a:rPr lang="en-US" sz="4000" dirty="0">
                <a:solidFill>
                  <a:srgbClr val="212121"/>
                </a:solidFill>
                <a:latin typeface="Times New Roman" panose="02020603050405020304" pitchFamily="18" charset="0"/>
                <a:cs typeface="Times New Roman" panose="02020603050405020304" pitchFamily="18" charset="0"/>
              </a:rPr>
              <a:t>Potential of Curcumin in Skin Disorders </a:t>
            </a:r>
            <a:r>
              <a:rPr lang="en-US" sz="3100" b="1" i="0" dirty="0">
                <a:solidFill>
                  <a:srgbClr val="212121"/>
                </a:solidFill>
                <a:effectLst/>
                <a:latin typeface="Times New Roman" panose="02020603050405020304" pitchFamily="18" charset="0"/>
                <a:cs typeface="Times New Roman" panose="02020603050405020304" pitchFamily="18" charset="0"/>
              </a:rPr>
              <a:t/>
            </a:r>
            <a:br>
              <a:rPr lang="en-US" sz="3100" b="1" i="0" dirty="0">
                <a:solidFill>
                  <a:srgbClr val="212121"/>
                </a:solidFill>
                <a:effectLst/>
                <a:latin typeface="Times New Roman" panose="02020603050405020304" pitchFamily="18" charset="0"/>
                <a:cs typeface="Times New Roman" panose="02020603050405020304" pitchFamily="18" charset="0"/>
              </a:rPr>
            </a:br>
            <a:r>
              <a:rPr lang="en-US" sz="1600" dirty="0">
                <a:solidFill>
                  <a:srgbClr val="0070C0"/>
                </a:solidFill>
                <a:latin typeface="Times New Roman" panose="02020603050405020304" pitchFamily="18" charset="0"/>
                <a:cs typeface="Times New Roman" panose="02020603050405020304" pitchFamily="18" charset="0"/>
              </a:rPr>
              <a:t>Laura </a:t>
            </a:r>
            <a:r>
              <a:rPr lang="en-US" sz="1600" dirty="0" err="1">
                <a:solidFill>
                  <a:srgbClr val="0070C0"/>
                </a:solidFill>
                <a:latin typeface="Times New Roman" panose="02020603050405020304" pitchFamily="18" charset="0"/>
                <a:cs typeface="Times New Roman" panose="02020603050405020304" pitchFamily="18" charset="0"/>
              </a:rPr>
              <a:t>Vollono</a:t>
            </a:r>
            <a:r>
              <a:rPr lang="en-US" sz="1600" dirty="0">
                <a:solidFill>
                  <a:srgbClr val="0070C0"/>
                </a:solidFill>
                <a:latin typeface="Times New Roman" panose="02020603050405020304" pitchFamily="18" charset="0"/>
                <a:cs typeface="Times New Roman" panose="02020603050405020304" pitchFamily="18" charset="0"/>
              </a:rPr>
              <a:t>, Mattia </a:t>
            </a:r>
            <a:r>
              <a:rPr lang="en-US" sz="1600" dirty="0" err="1">
                <a:solidFill>
                  <a:srgbClr val="0070C0"/>
                </a:solidFill>
                <a:latin typeface="Times New Roman" panose="02020603050405020304" pitchFamily="18" charset="0"/>
                <a:cs typeface="Times New Roman" panose="02020603050405020304" pitchFamily="18" charset="0"/>
              </a:rPr>
              <a:t>Falconi</a:t>
            </a:r>
            <a:r>
              <a:rPr lang="en-US" sz="1600" dirty="0">
                <a:solidFill>
                  <a:srgbClr val="0070C0"/>
                </a:solidFill>
                <a:latin typeface="Times New Roman" panose="02020603050405020304" pitchFamily="18" charset="0"/>
                <a:cs typeface="Times New Roman" panose="02020603050405020304" pitchFamily="18" charset="0"/>
              </a:rPr>
              <a:t>, Roberta </a:t>
            </a:r>
            <a:r>
              <a:rPr lang="en-US" sz="1600" dirty="0" err="1">
                <a:solidFill>
                  <a:srgbClr val="0070C0"/>
                </a:solidFill>
                <a:latin typeface="Times New Roman" panose="02020603050405020304" pitchFamily="18" charset="0"/>
                <a:cs typeface="Times New Roman" panose="02020603050405020304" pitchFamily="18" charset="0"/>
              </a:rPr>
              <a:t>Gaziano</a:t>
            </a:r>
            <a:r>
              <a:rPr lang="en-US" sz="1600" dirty="0">
                <a:solidFill>
                  <a:srgbClr val="0070C0"/>
                </a:solidFill>
                <a:latin typeface="Times New Roman" panose="02020603050405020304" pitchFamily="18" charset="0"/>
                <a:cs typeface="Times New Roman" panose="02020603050405020304" pitchFamily="18" charset="0"/>
              </a:rPr>
              <a:t>, Federico </a:t>
            </a:r>
            <a:r>
              <a:rPr lang="en-US" sz="1600" dirty="0" err="1">
                <a:solidFill>
                  <a:srgbClr val="0070C0"/>
                </a:solidFill>
                <a:latin typeface="Times New Roman" panose="02020603050405020304" pitchFamily="18" charset="0"/>
                <a:cs typeface="Times New Roman" panose="02020603050405020304" pitchFamily="18" charset="0"/>
              </a:rPr>
              <a:t>lacovelli</a:t>
            </a:r>
            <a:r>
              <a:rPr lang="en-US" sz="1600" dirty="0">
                <a:solidFill>
                  <a:srgbClr val="0070C0"/>
                </a:solidFill>
                <a:latin typeface="Times New Roman" panose="02020603050405020304" pitchFamily="18" charset="0"/>
                <a:cs typeface="Times New Roman" panose="02020603050405020304" pitchFamily="18" charset="0"/>
              </a:rPr>
              <a:t>, Emi Dika, Chiara </a:t>
            </a:r>
            <a:r>
              <a:rPr lang="en-US" sz="1600" dirty="0" err="1">
                <a:solidFill>
                  <a:srgbClr val="0070C0"/>
                </a:solidFill>
                <a:latin typeface="Times New Roman" panose="02020603050405020304" pitchFamily="18" charset="0"/>
                <a:cs typeface="Times New Roman" panose="02020603050405020304" pitchFamily="18" charset="0"/>
              </a:rPr>
              <a:t>Terracciano</a:t>
            </a:r>
            <a:r>
              <a:rPr lang="en-US" sz="1600" dirty="0">
                <a:solidFill>
                  <a:srgbClr val="0070C0"/>
                </a:solidFill>
                <a:latin typeface="Times New Roman" panose="02020603050405020304" pitchFamily="18" charset="0"/>
                <a:cs typeface="Times New Roman" panose="02020603050405020304" pitchFamily="18" charset="0"/>
              </a:rPr>
              <a:t>, Luca Bianchi, </a:t>
            </a:r>
            <a:r>
              <a:rPr lang="en-US" sz="1600" dirty="0">
                <a:latin typeface="Times New Roman" panose="02020603050405020304" pitchFamily="18" charset="0"/>
                <a:cs typeface="Times New Roman" panose="02020603050405020304" pitchFamily="18" charset="0"/>
              </a:rPr>
              <a:t>and</a:t>
            </a:r>
            <a:r>
              <a:rPr lang="en-US" sz="1600" dirty="0">
                <a:solidFill>
                  <a:srgbClr val="0070C0"/>
                </a:solidFill>
                <a:latin typeface="Times New Roman" panose="02020603050405020304" pitchFamily="18" charset="0"/>
                <a:cs typeface="Times New Roman" panose="02020603050405020304" pitchFamily="18" charset="0"/>
              </a:rPr>
              <a:t> Elena Campione. </a:t>
            </a:r>
            <a:r>
              <a:rPr lang="en-US" sz="3600" b="1" i="0" dirty="0">
                <a:solidFill>
                  <a:srgbClr val="212121"/>
                </a:solidFill>
                <a:effectLst/>
                <a:latin typeface="Merriweather" pitchFamily="2" charset="77"/>
              </a:rPr>
              <a:t/>
            </a:r>
            <a:br>
              <a:rPr lang="en-US" sz="3600" b="1" i="0" dirty="0">
                <a:solidFill>
                  <a:srgbClr val="212121"/>
                </a:solidFill>
                <a:effectLst/>
                <a:latin typeface="Merriweather" pitchFamily="2" charset="77"/>
              </a:rPr>
            </a:br>
            <a:endParaRPr sz="7200" dirty="0">
              <a:solidFill>
                <a:srgbClr val="0070C0"/>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5" y="1567543"/>
            <a:ext cx="10515600" cy="4632866"/>
          </a:xfrm>
          <a:prstGeom prst="rect">
            <a:avLst/>
          </a:prstGeom>
          <a:noFill/>
          <a:ln>
            <a:noFill/>
          </a:ln>
        </p:spPr>
        <p:txBody>
          <a:bodyPr spcFirstLastPara="1" wrap="square" lIns="91425" tIns="45700" rIns="91425" bIns="45700" anchor="t" anchorCtr="0">
            <a:normAutofit/>
          </a:bodyPr>
          <a:lstStyle/>
          <a:p>
            <a:pPr>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We examined the most relevant in vitro and in vivo studies published to date regarding the use of curcumin in inflammatory, neoplastic, and infectious skin diseases, providing information on its bioavailability and safety profile.</a:t>
            </a:r>
          </a:p>
          <a:p>
            <a:pPr>
              <a:spcBef>
                <a:spcPts val="0"/>
              </a:spcBef>
              <a:buClr>
                <a:srgbClr val="212121"/>
              </a:buClr>
              <a:buSzPct val="100000"/>
            </a:pPr>
            <a:endParaRPr lang="en-US" sz="20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Moreover, we performed a computational analysis about curcumin’s interaction towards the major enzymatic targets identified in the literature. Our results suggest that curcumin may represent a low-cost, well-tolerated, effective agent in the treatment of skin diseases.</a:t>
            </a:r>
          </a:p>
          <a:p>
            <a:pPr>
              <a:spcBef>
                <a:spcPts val="0"/>
              </a:spcBef>
              <a:buClr>
                <a:srgbClr val="212121"/>
              </a:buClr>
              <a:buSzPct val="100000"/>
            </a:pPr>
            <a:endParaRPr lang="en-US" sz="2000" dirty="0">
              <a:solidFill>
                <a:srgbClr val="212121"/>
              </a:solidFill>
              <a:latin typeface="Times New Roman" panose="02020603050405020304" pitchFamily="18" charset="0"/>
              <a:cs typeface="Times New Roman" panose="02020603050405020304" pitchFamily="18" charset="0"/>
            </a:endParaRPr>
          </a:p>
          <a:p>
            <a:pPr>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Altogether this experimental evidence suggests that curcumin alone or combined with phototherapy may be a potential and very promising candidate in treating bacterial and fungal skin diseases, overcoming the multi-drug resistance of pathogens. </a:t>
            </a:r>
          </a:p>
          <a:p>
            <a:pPr>
              <a:spcBef>
                <a:spcPts val="0"/>
              </a:spcBef>
              <a:buClr>
                <a:srgbClr val="212121"/>
              </a:buClr>
              <a:buSzPct val="100000"/>
            </a:pPr>
            <a:endParaRPr lang="en-US" sz="20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endParaRPr lang="en-US" sz="20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endParaRPr lang="en-US" sz="15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endParaRPr lang="en-US" sz="15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r>
              <a:rPr lang="en-US" sz="15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rPr>
              <a:t>https://www.ncbi.nlm.nih.gov/pmc/articles/PMC6770633/ </a:t>
            </a: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3">
            <a:alphaModFix/>
          </a:blip>
          <a:srcRect/>
          <a:stretch/>
        </p:blipFill>
        <p:spPr>
          <a:xfrm>
            <a:off x="11123249" y="5850441"/>
            <a:ext cx="918303" cy="9229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177801"/>
            <a:ext cx="10515600" cy="1559780"/>
          </a:xfrm>
          <a:prstGeom prst="rect">
            <a:avLst/>
          </a:prstGeom>
          <a:noFill/>
          <a:ln>
            <a:noFill/>
          </a:ln>
        </p:spPr>
        <p:txBody>
          <a:bodyPr spcFirstLastPara="1" wrap="square" lIns="91425" tIns="45700" rIns="91425" bIns="45700" anchor="ctr" anchorCtr="0">
            <a:normAutofit fontScale="90000"/>
          </a:bodyPr>
          <a:lstStyle/>
          <a:p>
            <a:r>
              <a:rPr lang="en-US" sz="3100" b="1" i="0" dirty="0">
                <a:solidFill>
                  <a:srgbClr val="212121"/>
                </a:solidFill>
                <a:effectLst/>
                <a:latin typeface="Merriweather" pitchFamily="2" charset="77"/>
              </a:rPr>
              <a:t/>
            </a:r>
            <a:br>
              <a:rPr lang="en-US" sz="3100" b="1" i="0" dirty="0">
                <a:solidFill>
                  <a:srgbClr val="212121"/>
                </a:solidFill>
                <a:effectLst/>
                <a:latin typeface="Merriweather" pitchFamily="2" charset="77"/>
              </a:rPr>
            </a:br>
            <a:r>
              <a:rPr lang="en-US" sz="4000" i="0" dirty="0">
                <a:solidFill>
                  <a:srgbClr val="212121"/>
                </a:solidFill>
                <a:effectLst/>
                <a:latin typeface="Times New Roman" panose="02020603050405020304" pitchFamily="18" charset="0"/>
                <a:cs typeface="Times New Roman" panose="02020603050405020304" pitchFamily="18" charset="0"/>
              </a:rPr>
              <a:t/>
            </a:r>
            <a:br>
              <a:rPr lang="en-US" sz="4000" i="0" dirty="0">
                <a:solidFill>
                  <a:srgbClr val="212121"/>
                </a:solidFill>
                <a:effectLst/>
                <a:latin typeface="Times New Roman" panose="02020603050405020304" pitchFamily="18" charset="0"/>
                <a:cs typeface="Times New Roman" panose="02020603050405020304" pitchFamily="18" charset="0"/>
              </a:rPr>
            </a:br>
            <a:r>
              <a:rPr lang="en-US" sz="2700" b="0" i="0" dirty="0">
                <a:solidFill>
                  <a:srgbClr val="000000"/>
                </a:solidFill>
                <a:effectLst/>
                <a:latin typeface="Times New Roman" panose="02020603050405020304" pitchFamily="18" charset="0"/>
                <a:cs typeface="Times New Roman" panose="02020603050405020304" pitchFamily="18" charset="0"/>
              </a:rPr>
              <a:t>The Therapeutic Effects of </a:t>
            </a:r>
            <a:r>
              <a:rPr lang="en-US" sz="2700" b="0" i="1" dirty="0">
                <a:solidFill>
                  <a:srgbClr val="000000"/>
                </a:solidFill>
                <a:effectLst/>
                <a:latin typeface="Times New Roman" panose="02020603050405020304" pitchFamily="18" charset="0"/>
                <a:cs typeface="Times New Roman" panose="02020603050405020304" pitchFamily="18" charset="0"/>
              </a:rPr>
              <a:t>Nigella sativa</a:t>
            </a:r>
            <a:r>
              <a:rPr lang="en-US" sz="2700" b="0" i="0" dirty="0">
                <a:solidFill>
                  <a:srgbClr val="000000"/>
                </a:solidFill>
                <a:effectLst/>
                <a:latin typeface="Times New Roman" panose="02020603050405020304" pitchFamily="18" charset="0"/>
                <a:cs typeface="Times New Roman" panose="02020603050405020304" pitchFamily="18" charset="0"/>
              </a:rPr>
              <a:t> on Skin Disease: A Systematic Review and Meta-Analysis of Randomized Controlled Trials</a:t>
            </a:r>
            <a:r>
              <a:rPr lang="en-US" sz="3100" b="1" i="0" dirty="0">
                <a:solidFill>
                  <a:srgbClr val="212121"/>
                </a:solidFill>
                <a:effectLst/>
                <a:latin typeface="Times New Roman" panose="02020603050405020304" pitchFamily="18" charset="0"/>
                <a:cs typeface="Times New Roman" panose="02020603050405020304" pitchFamily="18" charset="0"/>
              </a:rPr>
              <a:t/>
            </a:r>
            <a:br>
              <a:rPr lang="en-US" sz="3100" b="1" i="0" dirty="0">
                <a:solidFill>
                  <a:srgbClr val="212121"/>
                </a:solidFill>
                <a:effectLst/>
                <a:latin typeface="Times New Roman" panose="02020603050405020304" pitchFamily="18" charset="0"/>
                <a:cs typeface="Times New Roman" panose="02020603050405020304" pitchFamily="18" charset="0"/>
              </a:rPr>
            </a:br>
            <a:r>
              <a:rPr lang="en-US" sz="1400" u="sng" dirty="0">
                <a:solidFill>
                  <a:srgbClr val="376FAA"/>
                </a:solidFill>
                <a:latin typeface="Helvetica Neue" panose="02000503000000020004" pitchFamily="2" charset="0"/>
                <a:cs typeface="Times New Roman" panose="02020603050405020304" pitchFamily="18" charset="0"/>
              </a:rPr>
              <a:t>Naser </a:t>
            </a:r>
            <a:r>
              <a:rPr lang="en-US" sz="1400" u="sng" dirty="0" err="1">
                <a:solidFill>
                  <a:srgbClr val="376FAA"/>
                </a:solidFill>
                <a:latin typeface="Helvetica Neue" panose="02000503000000020004" pitchFamily="2" charset="0"/>
                <a:cs typeface="Times New Roman" panose="02020603050405020304" pitchFamily="18" charset="0"/>
              </a:rPr>
              <a:t>Nasiri</a:t>
            </a:r>
            <a:r>
              <a:rPr lang="en-US" sz="1400" u="sng" dirty="0">
                <a:solidFill>
                  <a:srgbClr val="376FAA"/>
                </a:solidFill>
                <a:latin typeface="Helvetica Neue" panose="02000503000000020004" pitchFamily="2" charset="0"/>
                <a:cs typeface="Times New Roman" panose="02020603050405020304" pitchFamily="18" charset="0"/>
              </a:rPr>
              <a:t>, </a:t>
            </a:r>
            <a:r>
              <a:rPr lang="en-US" sz="1400" u="sng" dirty="0" err="1">
                <a:solidFill>
                  <a:srgbClr val="376FAA"/>
                </a:solidFill>
                <a:latin typeface="Helvetica Neue" panose="02000503000000020004" pitchFamily="2" charset="0"/>
                <a:cs typeface="Times New Roman" panose="02020603050405020304" pitchFamily="18" charset="0"/>
              </a:rPr>
              <a:t>Mozhde</a:t>
            </a:r>
            <a:r>
              <a:rPr lang="en-US" sz="1400" u="sng" dirty="0">
                <a:solidFill>
                  <a:srgbClr val="376FAA"/>
                </a:solidFill>
                <a:latin typeface="Helvetica Neue" panose="02000503000000020004" pitchFamily="2" charset="0"/>
                <a:cs typeface="Times New Roman" panose="02020603050405020304" pitchFamily="18" charset="0"/>
              </a:rPr>
              <a:t> </a:t>
            </a:r>
            <a:r>
              <a:rPr lang="en-US" sz="1400" u="sng" dirty="0" err="1">
                <a:solidFill>
                  <a:srgbClr val="376FAA"/>
                </a:solidFill>
                <a:latin typeface="Helvetica Neue" panose="02000503000000020004" pitchFamily="2" charset="0"/>
                <a:cs typeface="Times New Roman" panose="02020603050405020304" pitchFamily="18" charset="0"/>
              </a:rPr>
              <a:t>Iiaghi</a:t>
            </a:r>
            <a:r>
              <a:rPr lang="en-US" sz="1400" u="sng" dirty="0">
                <a:solidFill>
                  <a:srgbClr val="376FAA"/>
                </a:solidFill>
                <a:latin typeface="Helvetica Neue" panose="02000503000000020004" pitchFamily="2" charset="0"/>
                <a:cs typeface="Times New Roman" panose="02020603050405020304" pitchFamily="18" charset="0"/>
              </a:rPr>
              <a:t> Nezhad, </a:t>
            </a:r>
            <a:r>
              <a:rPr lang="en-US" sz="1400" u="sng" dirty="0" err="1">
                <a:solidFill>
                  <a:srgbClr val="376FAA"/>
                </a:solidFill>
                <a:latin typeface="Helvetica Neue" panose="02000503000000020004" pitchFamily="2" charset="0"/>
                <a:cs typeface="Times New Roman" panose="02020603050405020304" pitchFamily="18" charset="0"/>
              </a:rPr>
              <a:t>Fariba</a:t>
            </a:r>
            <a:r>
              <a:rPr lang="en-US" sz="1400" u="sng" dirty="0">
                <a:solidFill>
                  <a:srgbClr val="376FAA"/>
                </a:solidFill>
                <a:latin typeface="Helvetica Neue" panose="02000503000000020004" pitchFamily="2" charset="0"/>
                <a:cs typeface="Times New Roman" panose="02020603050405020304" pitchFamily="18" charset="0"/>
              </a:rPr>
              <a:t> </a:t>
            </a:r>
            <a:r>
              <a:rPr lang="en-US" sz="1400" u="sng" dirty="0" err="1">
                <a:solidFill>
                  <a:srgbClr val="376FAA"/>
                </a:solidFill>
                <a:latin typeface="Helvetica Neue" panose="02000503000000020004" pitchFamily="2" charset="0"/>
                <a:cs typeface="Times New Roman" panose="02020603050405020304" pitchFamily="18" charset="0"/>
              </a:rPr>
              <a:t>Sharififar</a:t>
            </a:r>
            <a:r>
              <a:rPr lang="en-US" sz="1400" u="sng" dirty="0">
                <a:solidFill>
                  <a:srgbClr val="376FAA"/>
                </a:solidFill>
                <a:latin typeface="Helvetica Neue" panose="02000503000000020004" pitchFamily="2" charset="0"/>
                <a:cs typeface="Times New Roman" panose="02020603050405020304" pitchFamily="18" charset="0"/>
              </a:rPr>
              <a:t>, </a:t>
            </a:r>
            <a:r>
              <a:rPr lang="en-US" sz="1400" u="sng" dirty="0" err="1">
                <a:solidFill>
                  <a:srgbClr val="376FAA"/>
                </a:solidFill>
                <a:latin typeface="Helvetica Neue" panose="02000503000000020004" pitchFamily="2" charset="0"/>
                <a:cs typeface="Times New Roman" panose="02020603050405020304" pitchFamily="18" charset="0"/>
              </a:rPr>
              <a:t>Mahdieh</a:t>
            </a:r>
            <a:r>
              <a:rPr lang="en-US" sz="1400" u="sng" dirty="0">
                <a:solidFill>
                  <a:srgbClr val="376FAA"/>
                </a:solidFill>
                <a:latin typeface="Helvetica Neue" panose="02000503000000020004" pitchFamily="2" charset="0"/>
                <a:cs typeface="Times New Roman" panose="02020603050405020304" pitchFamily="18" charset="0"/>
              </a:rPr>
              <a:t> </a:t>
            </a:r>
            <a:r>
              <a:rPr lang="en-US" sz="1400" u="sng" dirty="0" err="1">
                <a:solidFill>
                  <a:srgbClr val="376FAA"/>
                </a:solidFill>
                <a:latin typeface="Helvetica Neue" panose="02000503000000020004" pitchFamily="2" charset="0"/>
                <a:cs typeface="Times New Roman" panose="02020603050405020304" pitchFamily="18" charset="0"/>
              </a:rPr>
              <a:t>Khazaneha</a:t>
            </a:r>
            <a:r>
              <a:rPr lang="en-US" sz="1400" u="sng" dirty="0">
                <a:solidFill>
                  <a:srgbClr val="376FAA"/>
                </a:solidFill>
                <a:latin typeface="Helvetica Neue" panose="02000503000000020004" pitchFamily="2" charset="0"/>
                <a:cs typeface="Times New Roman" panose="02020603050405020304" pitchFamily="18" charset="0"/>
              </a:rPr>
              <a:t>, Mohammad Javad </a:t>
            </a:r>
            <a:r>
              <a:rPr lang="en-US" sz="1400" u="sng" dirty="0" err="1">
                <a:solidFill>
                  <a:srgbClr val="376FAA"/>
                </a:solidFill>
                <a:latin typeface="Helvetica Neue" panose="02000503000000020004" pitchFamily="2" charset="0"/>
                <a:cs typeface="Times New Roman" panose="02020603050405020304" pitchFamily="18" charset="0"/>
              </a:rPr>
              <a:t>Najafzadeh</a:t>
            </a:r>
            <a:r>
              <a:rPr lang="en-US" sz="1400" u="sng" dirty="0">
                <a:solidFill>
                  <a:srgbClr val="376FAA"/>
                </a:solidFill>
                <a:latin typeface="Helvetica Neue" panose="02000503000000020004" pitchFamily="2" charset="0"/>
                <a:cs typeface="Times New Roman" panose="02020603050405020304" pitchFamily="18" charset="0"/>
              </a:rPr>
              <a:t>, and Neda </a:t>
            </a:r>
            <a:r>
              <a:rPr lang="en-US" sz="1400" u="sng" dirty="0" err="1">
                <a:solidFill>
                  <a:srgbClr val="376FAA"/>
                </a:solidFill>
                <a:latin typeface="Helvetica Neue" panose="02000503000000020004" pitchFamily="2" charset="0"/>
                <a:cs typeface="Times New Roman" panose="02020603050405020304" pitchFamily="18" charset="0"/>
              </a:rPr>
              <a:t>Mohamadi</a:t>
            </a:r>
            <a:r>
              <a:rPr lang="en-US" sz="1400" u="sng" dirty="0">
                <a:solidFill>
                  <a:srgbClr val="376FAA"/>
                </a:solidFill>
                <a:latin typeface="Helvetica Neue" panose="02000503000000020004" pitchFamily="2" charset="0"/>
                <a:cs typeface="Times New Roman" panose="02020603050405020304" pitchFamily="18" charset="0"/>
              </a:rPr>
              <a:t> </a:t>
            </a:r>
            <a:r>
              <a:rPr lang="en-US" sz="3600" b="1" i="0" dirty="0">
                <a:solidFill>
                  <a:srgbClr val="212121"/>
                </a:solidFill>
                <a:effectLst/>
                <a:latin typeface="Merriweather" pitchFamily="2" charset="77"/>
              </a:rPr>
              <a:t/>
            </a:r>
            <a:br>
              <a:rPr lang="en-US" sz="3600" b="1" i="0" dirty="0">
                <a:solidFill>
                  <a:srgbClr val="212121"/>
                </a:solidFill>
                <a:effectLst/>
                <a:latin typeface="Merriweather" pitchFamily="2" charset="77"/>
              </a:rPr>
            </a:br>
            <a:endParaRPr sz="7200" dirty="0">
              <a:solidFill>
                <a:srgbClr val="0070C0"/>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5" y="2011679"/>
            <a:ext cx="10515600" cy="4188729"/>
          </a:xfrm>
          <a:prstGeom prst="rect">
            <a:avLst/>
          </a:prstGeom>
          <a:noFill/>
          <a:ln>
            <a:noFill/>
          </a:ln>
        </p:spPr>
        <p:txBody>
          <a:bodyPr spcFirstLastPara="1" wrap="square" lIns="91425" tIns="45700" rIns="91425" bIns="45700" anchor="t" anchorCtr="0">
            <a:normAutofit/>
          </a:bodyPr>
          <a:lstStyle/>
          <a:p>
            <a:pPr>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The aim of this systematic review was to identify randomized controlled trials that looked at the effects of </a:t>
            </a:r>
            <a:r>
              <a:rPr lang="en-US" sz="2000" b="0" i="1" dirty="0">
                <a:solidFill>
                  <a:srgbClr val="212121"/>
                </a:solidFill>
                <a:effectLst/>
                <a:latin typeface="Times New Roman" panose="02020603050405020304" pitchFamily="18" charset="0"/>
                <a:cs typeface="Times New Roman" panose="02020603050405020304" pitchFamily="18" charset="0"/>
              </a:rPr>
              <a:t>Nigella sativa</a:t>
            </a:r>
            <a:r>
              <a:rPr lang="en-US" sz="2000" b="0" i="0" dirty="0">
                <a:solidFill>
                  <a:srgbClr val="212121"/>
                </a:solidFill>
                <a:effectLst/>
                <a:latin typeface="Times New Roman" panose="02020603050405020304" pitchFamily="18" charset="0"/>
                <a:cs typeface="Times New Roman" panose="02020603050405020304" pitchFamily="18" charset="0"/>
              </a:rPr>
              <a:t> in any form on different skin diseases.</a:t>
            </a:r>
          </a:p>
          <a:p>
            <a:pPr marL="0" indent="0">
              <a:spcBef>
                <a:spcPts val="0"/>
              </a:spcBef>
              <a:buClr>
                <a:srgbClr val="212121"/>
              </a:buClr>
              <a:buSzPct val="100000"/>
              <a:buNone/>
            </a:pPr>
            <a:endParaRPr lang="en-US" sz="2000" b="0" i="0" dirty="0">
              <a:solidFill>
                <a:srgbClr val="212121"/>
              </a:solidFill>
              <a:effectLst/>
              <a:latin typeface="Times New Roman" panose="02020603050405020304" pitchFamily="18" charset="0"/>
              <a:cs typeface="Times New Roman" panose="02020603050405020304" pitchFamily="18" charset="0"/>
            </a:endParaRPr>
          </a:p>
          <a:p>
            <a:pPr>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This study included 14 records of people who had experienced different types of skin disease including atopic dermatitis, vulgaris, arsenical keratosis, psoriasis, vitiligo, acute cutaneous leishmaniasis, warts, eczema, and acne.</a:t>
            </a:r>
            <a:endParaRPr lang="en-US" sz="20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endParaRPr lang="en-US" sz="2000" b="0" i="0" dirty="0">
              <a:solidFill>
                <a:srgbClr val="212121"/>
              </a:solidFill>
              <a:effectLst/>
              <a:latin typeface="Times New Roman" panose="02020603050405020304" pitchFamily="18" charset="0"/>
              <a:cs typeface="Times New Roman" panose="02020603050405020304" pitchFamily="18" charset="0"/>
            </a:endParaRPr>
          </a:p>
          <a:p>
            <a:pPr>
              <a:spcBef>
                <a:spcPts val="0"/>
              </a:spcBef>
              <a:buClr>
                <a:srgbClr val="212121"/>
              </a:buClr>
              <a:buSzPct val="100000"/>
            </a:pPr>
            <a:r>
              <a:rPr lang="en-US" sz="2000" b="0" i="0" dirty="0">
                <a:solidFill>
                  <a:srgbClr val="212121"/>
                </a:solidFill>
                <a:effectLst/>
                <a:latin typeface="Times New Roman" panose="02020603050405020304" pitchFamily="18" charset="0"/>
                <a:cs typeface="Times New Roman" panose="02020603050405020304" pitchFamily="18" charset="0"/>
              </a:rPr>
              <a:t>The efficacy of </a:t>
            </a:r>
            <a:r>
              <a:rPr lang="en-US" sz="2000" b="0" i="1" dirty="0">
                <a:solidFill>
                  <a:srgbClr val="212121"/>
                </a:solidFill>
                <a:effectLst/>
                <a:latin typeface="Times New Roman" panose="02020603050405020304" pitchFamily="18" charset="0"/>
                <a:cs typeface="Times New Roman" panose="02020603050405020304" pitchFamily="18" charset="0"/>
              </a:rPr>
              <a:t>N. sativa</a:t>
            </a:r>
            <a:r>
              <a:rPr lang="en-US" sz="2000" b="0" i="0" dirty="0">
                <a:solidFill>
                  <a:srgbClr val="212121"/>
                </a:solidFill>
                <a:effectLst/>
                <a:latin typeface="Times New Roman" panose="02020603050405020304" pitchFamily="18" charset="0"/>
                <a:cs typeface="Times New Roman" panose="02020603050405020304" pitchFamily="18" charset="0"/>
              </a:rPr>
              <a:t> essential oil and extract has been demonstrated in most clinical studies. However, more research is needed to completely evaluate and validate the efficacy or inadequacy of therapy with </a:t>
            </a:r>
            <a:r>
              <a:rPr lang="en-US" sz="2000" b="0" i="1" dirty="0">
                <a:solidFill>
                  <a:srgbClr val="212121"/>
                </a:solidFill>
                <a:effectLst/>
                <a:latin typeface="Times New Roman" panose="02020603050405020304" pitchFamily="18" charset="0"/>
                <a:cs typeface="Times New Roman" panose="02020603050405020304" pitchFamily="18" charset="0"/>
              </a:rPr>
              <a:t>N. sativa</a:t>
            </a:r>
            <a:r>
              <a:rPr lang="en-US" sz="2000" b="0" i="0" dirty="0">
                <a:solidFill>
                  <a:srgbClr val="212121"/>
                </a:solidFill>
                <a:effectLst/>
                <a:latin typeface="Times New Roman" panose="02020603050405020304" pitchFamily="18" charset="0"/>
                <a:cs typeface="Times New Roman" panose="02020603050405020304" pitchFamily="18" charset="0"/>
              </a:rPr>
              <a:t>, although it appears that it can be used as an alternative treatment to help people cope with skin problems</a:t>
            </a:r>
            <a:r>
              <a:rPr lang="en-US" sz="1400" b="0" i="0" dirty="0">
                <a:solidFill>
                  <a:srgbClr val="212121"/>
                </a:solidFill>
                <a:effectLst/>
                <a:latin typeface="Cambria" panose="02040503050406030204" pitchFamily="18" charset="0"/>
              </a:rPr>
              <a:t>.</a:t>
            </a:r>
            <a:endParaRPr lang="en-US" sz="20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endParaRPr lang="en-US" sz="20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endParaRPr lang="en-US" sz="15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endParaRPr lang="en-US" sz="15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endParaRPr>
          </a:p>
          <a:p>
            <a:pPr>
              <a:spcBef>
                <a:spcPts val="0"/>
              </a:spcBef>
              <a:buClr>
                <a:srgbClr val="212121"/>
              </a:buClr>
              <a:buSzPct val="100000"/>
            </a:pPr>
            <a:r>
              <a:rPr lang="en-US" sz="1400" u="sng" dirty="0">
                <a:solidFill>
                  <a:srgbClr val="212121"/>
                </a:solidFill>
                <a:latin typeface="Times New Roman"/>
                <a:ea typeface="Times New Roman"/>
                <a:cs typeface="Times New Roman"/>
                <a:sym typeface="Times New Roman"/>
                <a:hlinkClick r:id="rId3"/>
              </a:rPr>
              <a:t>https://www.ncbi.nlm.nih.gov/pmc/articles/PMC9744621/</a:t>
            </a:r>
            <a:r>
              <a:rPr lang="en-US" sz="1400" u="sng" dirty="0">
                <a:solidFill>
                  <a:srgbClr val="212121"/>
                </a:solidFill>
                <a:latin typeface="Times New Roman"/>
                <a:ea typeface="Times New Roman"/>
                <a:cs typeface="Times New Roman"/>
                <a:sym typeface="Times New Roman"/>
                <a:hlinkClick r:id="" action="ppaction://noaction"/>
              </a:rPr>
              <a:t> </a:t>
            </a: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 action="ppaction://noaction"/>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extLst>
      <p:ext uri="{BB962C8B-B14F-4D97-AF65-F5344CB8AC3E}">
        <p14:creationId xmlns:p14="http://schemas.microsoft.com/office/powerpoint/2010/main" val="1174932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Atopic Dermatitis (Eczema)   </a:t>
            </a:r>
            <a:endParaRPr sz="3200" dirty="0"/>
          </a:p>
          <a:p>
            <a:pPr marL="0" lvl="0" indent="0" algn="l" rtl="0">
              <a:lnSpc>
                <a:spcPct val="10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1136397" y="798490"/>
            <a:ext cx="4472352" cy="4687910"/>
          </a:xfrm>
        </p:spPr>
        <p:txBody>
          <a:bodyPr anchor="b">
            <a:normAutofit/>
          </a:bodyPr>
          <a:lstStyle/>
          <a:p>
            <a:r>
              <a:rPr lang="en-US" sz="6000" dirty="0"/>
              <a:t>REFERENCES </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6095999" y="1381539"/>
            <a:ext cx="5582479" cy="4104862"/>
          </a:xfrm>
        </p:spPr>
        <p:txBody>
          <a:bodyPr anchor="t">
            <a:normAutofit/>
          </a:bodyPr>
          <a:lstStyle/>
          <a:p>
            <a:r>
              <a:rPr lang="en-US" sz="1400" u="sng" dirty="0">
                <a:latin typeface="Calibri" panose="020F0502020204030204" pitchFamily="34" charset="0"/>
                <a:cs typeface="Calibri" panose="020F0502020204030204" pitchFamily="34" charset="0"/>
                <a:hlinkClick r:id="rId3"/>
              </a:rPr>
              <a:t>www.ncbi.nlm.nih.gov/books/NBK279399/</a:t>
            </a:r>
            <a:endParaRPr lang="en-US" sz="1400" u="sng" dirty="0">
              <a:latin typeface="Calibri" panose="020F0502020204030204" pitchFamily="34" charset="0"/>
              <a:cs typeface="Calibri" panose="020F0502020204030204" pitchFamily="34" charset="0"/>
            </a:endParaRPr>
          </a:p>
          <a:p>
            <a:r>
              <a:rPr lang="en-US" sz="1400" u="sng" dirty="0">
                <a:latin typeface="Calibri" panose="020F0502020204030204" pitchFamily="34" charset="0"/>
                <a:cs typeface="Calibri" panose="020F0502020204030204" pitchFamily="34" charset="0"/>
                <a:hlinkClick r:id="rId4"/>
              </a:rPr>
              <a:t>https://pubmed.ncbi.nlm.nih.gov/21913202/</a:t>
            </a:r>
            <a:r>
              <a:rPr lang="en-US" sz="1400" u="sng" dirty="0">
                <a:latin typeface="Calibri" panose="020F0502020204030204" pitchFamily="34" charset="0"/>
                <a:cs typeface="Calibri" panose="020F0502020204030204" pitchFamily="34" charset="0"/>
              </a:rPr>
              <a:t> </a:t>
            </a:r>
          </a:p>
          <a:p>
            <a:r>
              <a:rPr lang="en-US" sz="1400" u="sng" dirty="0">
                <a:latin typeface="Calibri" panose="020F0502020204030204" pitchFamily="34" charset="0"/>
                <a:cs typeface="Calibri" panose="020F0502020204030204" pitchFamily="34" charset="0"/>
                <a:hlinkClick r:id="rId5"/>
              </a:rPr>
              <a:t>pubmed.ncbi.nlm.nih.gov/21727789/</a:t>
            </a:r>
            <a:r>
              <a:rPr lang="en-US" sz="1400" dirty="0">
                <a:latin typeface="Calibri" panose="020F0502020204030204" pitchFamily="34" charset="0"/>
                <a:cs typeface="Calibri" panose="020F0502020204030204" pitchFamily="34" charset="0"/>
              </a:rPr>
              <a:t> </a:t>
            </a:r>
          </a:p>
          <a:p>
            <a:r>
              <a:rPr lang="en-US" sz="14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 action="ppaction://noaction"/>
              </a:rPr>
              <a:t>https://www.ncbi.nlm.nih.gov/pmc/articles/PMC6770633/ </a:t>
            </a:r>
          </a:p>
          <a:p>
            <a:r>
              <a:rPr lang="en-US" sz="1400" dirty="0">
                <a:latin typeface="Calibri" panose="020F0502020204030204" pitchFamily="34" charset="0"/>
                <a:cs typeface="Calibri" panose="020F0502020204030204" pitchFamily="34" charset="0"/>
              </a:rPr>
              <a:t> </a:t>
            </a:r>
            <a:r>
              <a:rPr lang="en-US" sz="1400" u="sng" dirty="0">
                <a:solidFill>
                  <a:srgbClr val="212121"/>
                </a:solidFill>
                <a:latin typeface="Times New Roman"/>
                <a:ea typeface="Times New Roman"/>
                <a:cs typeface="Times New Roman"/>
                <a:sym typeface="Times New Roman"/>
                <a:hlinkClick r:id="rId6"/>
              </a:rPr>
              <a:t>https://www.ncbi.nlm.nih.gov/pmc/articles/PMC9744621/</a:t>
            </a:r>
            <a:r>
              <a:rPr lang="en-US" sz="1400" u="sng" dirty="0">
                <a:solidFill>
                  <a:srgbClr val="212121"/>
                </a:solidFill>
                <a:latin typeface="Times New Roman"/>
                <a:ea typeface="Times New Roman"/>
                <a:cs typeface="Times New Roman"/>
                <a:sym typeface="Times New Roman"/>
                <a:hlinkClick r:id="" action="ppaction://noaction"/>
              </a:rPr>
              <a:t> </a:t>
            </a:r>
          </a:p>
          <a:p>
            <a:pPr marL="0" indent="0">
              <a:buNone/>
            </a:pPr>
            <a:endParaRPr lang="en-US" sz="1400" dirty="0">
              <a:latin typeface="Calibri" panose="020F0502020204030204" pitchFamily="34" charset="0"/>
              <a:cs typeface="Calibri" panose="020F0502020204030204" pitchFamily="34" charset="0"/>
            </a:endParaRPr>
          </a:p>
          <a:p>
            <a:endParaRPr lang="en-US" sz="2000" u="sng" dirty="0">
              <a:latin typeface="Calibri Light" panose="020F0302020204030204" pitchFamily="34" charset="0"/>
              <a:cs typeface="Calibri Light" panose="020F0302020204030204" pitchFamily="34" charset="0"/>
            </a:endParaRPr>
          </a:p>
          <a:p>
            <a:endParaRPr lang="en-US" sz="800" dirty="0">
              <a:latin typeface="Calibri Light" panose="020F0302020204030204" pitchFamily="34" charset="0"/>
              <a:cs typeface="Calibri Light" panose="020F0302020204030204" pitchFamily="34" charset="0"/>
            </a:endParaRPr>
          </a:p>
          <a:p>
            <a:endParaRPr lang="en-GB" sz="700" dirty="0"/>
          </a:p>
        </p:txBody>
      </p:sp>
      <p:sp>
        <p:nvSpPr>
          <p:cNvPr id="4" name="Google Shape;315;p18">
            <a:extLst>
              <a:ext uri="{FF2B5EF4-FFF2-40B4-BE49-F238E27FC236}">
                <a16:creationId xmlns:a16="http://schemas.microsoft.com/office/drawing/2014/main" id="{AAD15D31-E893-97CB-29E6-7FC5A50AD3B7}"/>
              </a:ext>
            </a:extLst>
          </p:cNvPr>
          <p:cNvSpPr/>
          <p:nvPr/>
        </p:nvSpPr>
        <p:spPr>
          <a:xfrm rot="10800000" flipH="1">
            <a:off x="0" y="6401227"/>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n-US" sz="1800" b="0" i="0" u="none" strike="noStrike" cap="none" dirty="0">
              <a:solidFill>
                <a:schemeClr val="lt1"/>
              </a:solidFill>
              <a:latin typeface="Calibri"/>
              <a:ea typeface="Calibri"/>
              <a:cs typeface="Calibri"/>
              <a:sym typeface="Calibri"/>
            </a:endParaRPr>
          </a:p>
        </p:txBody>
      </p:sp>
      <p:pic>
        <p:nvPicPr>
          <p:cNvPr id="5" name="Content Placeholder 10" descr="Logo&#10;&#10;Description automatically generated">
            <a:extLst>
              <a:ext uri="{FF2B5EF4-FFF2-40B4-BE49-F238E27FC236}">
                <a16:creationId xmlns:a16="http://schemas.microsoft.com/office/drawing/2014/main" id="{710ECDBE-2B63-39D2-DBC0-0BCBCC5447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396391" y="5340362"/>
            <a:ext cx="1888496" cy="1642969"/>
          </a:xfrm>
          <a:prstGeom prst="rect">
            <a:avLst/>
          </a:prstGeom>
        </p:spPr>
      </p:pic>
      <p:sp>
        <p:nvSpPr>
          <p:cNvPr id="8" name="TextBox 7">
            <a:extLst>
              <a:ext uri="{FF2B5EF4-FFF2-40B4-BE49-F238E27FC236}">
                <a16:creationId xmlns:a16="http://schemas.microsoft.com/office/drawing/2014/main" id="{495939FC-50B7-98C3-B37D-AEF74E2BE77B}"/>
              </a:ext>
            </a:extLst>
          </p:cNvPr>
          <p:cNvSpPr txBox="1"/>
          <p:nvPr/>
        </p:nvSpPr>
        <p:spPr>
          <a:xfrm>
            <a:off x="1976229" y="6401227"/>
            <a:ext cx="8239539" cy="677108"/>
          </a:xfrm>
          <a:prstGeom prst="rect">
            <a:avLst/>
          </a:prstGeom>
          <a:noFill/>
        </p:spPr>
        <p:txBody>
          <a:bodyPr wrap="square" rtlCol="0">
            <a:spAutoFit/>
          </a:bodyPr>
          <a:lstStyle/>
          <a:p>
            <a:r>
              <a:rPr lang="en-US" sz="2000"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a:p>
            <a:endParaRPr lang="en-US" dirty="0"/>
          </a:p>
        </p:txBody>
      </p:sp>
    </p:spTree>
    <p:extLst>
      <p:ext uri="{BB962C8B-B14F-4D97-AF65-F5344CB8AC3E}">
        <p14:creationId xmlns:p14="http://schemas.microsoft.com/office/powerpoint/2010/main" val="104702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121121" y="2646619"/>
            <a:ext cx="6988544" cy="3163224"/>
          </a:xfrm>
        </p:spPr>
        <p:txBody>
          <a:bodyPr vert="horz" lIns="91440" tIns="45720" rIns="91440" bIns="45720" rtlCol="0" anchor="t">
            <a:normAutofit/>
          </a:bodyPr>
          <a:lstStyle/>
          <a:p>
            <a:pPr algn="ctr"/>
            <a:r>
              <a:rPr lang="en-US" sz="4800" dirty="0"/>
              <a:t>THANKS FOR</a:t>
            </a:r>
            <a:br>
              <a:rPr lang="en-US" sz="4800" dirty="0"/>
            </a:br>
            <a:r>
              <a:rPr lang="en-US" sz="4800" dirty="0"/>
              <a:t> JOINING US TODAY!</a:t>
            </a:r>
          </a:p>
        </p:txBody>
      </p:sp>
      <p:sp>
        <p:nvSpPr>
          <p:cNvPr id="3" name="Rectangle 2">
            <a:extLst>
              <a:ext uri="{FF2B5EF4-FFF2-40B4-BE49-F238E27FC236}">
                <a16:creationId xmlns:a16="http://schemas.microsoft.com/office/drawing/2014/main" id="{99270663-68EB-D0AB-CE7C-BDFC1CDEBF9A}"/>
              </a:ext>
            </a:extLst>
          </p:cNvPr>
          <p:cNvSpPr/>
          <p:nvPr/>
        </p:nvSpPr>
        <p:spPr>
          <a:xfrm>
            <a:off x="7435838" y="0"/>
            <a:ext cx="4756162" cy="6858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0" descr="Logo&#10;&#10;Description automatically generated">
            <a:extLst>
              <a:ext uri="{FF2B5EF4-FFF2-40B4-BE49-F238E27FC236}">
                <a16:creationId xmlns:a16="http://schemas.microsoft.com/office/drawing/2014/main" id="{8421ABD7-3CF2-71E0-4C9D-C1955413A0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893" r="4106" b="-1"/>
          <a:stretch/>
        </p:blipFill>
        <p:spPr>
          <a:xfrm>
            <a:off x="5709921" y="802740"/>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70311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2019792" y="136437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imes New Roman"/>
              <a:buNone/>
            </a:pPr>
            <a:r>
              <a:rPr lang="en-US" dirty="0">
                <a:latin typeface="Times New Roman"/>
                <a:ea typeface="Times New Roman"/>
                <a:cs typeface="Times New Roman"/>
                <a:sym typeface="Times New Roman"/>
              </a:rPr>
              <a:t>Medical Disclaimer </a:t>
            </a:r>
            <a:r>
              <a:rPr lang="en-US" dirty="0">
                <a:latin typeface="Calibri"/>
                <a:ea typeface="Calibri"/>
                <a:cs typeface="Calibri"/>
                <a:sym typeface="Calibri"/>
              </a:rPr>
              <a:t/>
            </a:r>
            <a:br>
              <a:rPr lang="en-US" dirty="0">
                <a:latin typeface="Calibri"/>
                <a:ea typeface="Calibri"/>
                <a:cs typeface="Calibri"/>
                <a:sym typeface="Calibri"/>
              </a:rPr>
            </a:br>
            <a:endParaRPr dirty="0"/>
          </a:p>
        </p:txBody>
      </p:sp>
      <p:sp>
        <p:nvSpPr>
          <p:cNvPr id="114" name="Google Shape;114;p3"/>
          <p:cNvSpPr txBox="1">
            <a:spLocks noGrp="1"/>
          </p:cNvSpPr>
          <p:nvPr>
            <p:ph idx="1"/>
          </p:nvPr>
        </p:nvSpPr>
        <p:spPr>
          <a:xfrm>
            <a:off x="3866322" y="214721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a:latin typeface="Times New Roman"/>
                <a:ea typeface="Times New Roman"/>
                <a:cs typeface="Times New Roman"/>
                <a:sym typeface="Times New Roman"/>
              </a:rPr>
              <a:t>This is Confidential. Do not distribute</a:t>
            </a:r>
            <a:r>
              <a:rPr lang="en-US">
                <a:latin typeface="Times New Roman"/>
                <a:ea typeface="Times New Roman"/>
                <a:cs typeface="Times New Roman"/>
                <a:sym typeface="Times New Roman"/>
              </a:rPr>
              <a:t>—for scientific educational purposes only.  </a:t>
            </a:r>
            <a:endParaRPr/>
          </a:p>
          <a:p>
            <a:pPr marL="0" lvl="0" indent="0" algn="l" rtl="0">
              <a:lnSpc>
                <a:spcPct val="90000"/>
              </a:lnSpc>
              <a:spcBef>
                <a:spcPts val="1000"/>
              </a:spcBef>
              <a:spcAft>
                <a:spcPts val="0"/>
              </a:spcAft>
              <a:buClr>
                <a:schemeClr val="dk1"/>
              </a:buClr>
              <a:buSzPct val="100000"/>
              <a:buNone/>
            </a:pPr>
            <a:endParaRPr/>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4294967295"/>
          </p:nvPr>
        </p:nvPicPr>
        <p:blipFill rotWithShape="1">
          <a:blip r:embed="rId3">
            <a:alphaModFix/>
          </a:blip>
          <a:srcRect b="443"/>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6" name="Google Shape;136;p5"/>
          <p:cNvSpPr txBox="1">
            <a:spLocks noGrp="1"/>
          </p:cNvSpPr>
          <p:nvPr>
            <p:ph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Dr. Norbert </a:t>
            </a:r>
            <a:r>
              <a:rPr lang="en-US" sz="1700" b="0" i="0" u="none" strike="noStrike" dirty="0" err="1">
                <a:latin typeface="Times New Roman"/>
                <a:ea typeface="Times New Roman"/>
                <a:cs typeface="Times New Roman"/>
                <a:sym typeface="Times New Roman"/>
              </a:rPr>
              <a:t>Ketskés</a:t>
            </a:r>
            <a:r>
              <a:rPr lang="en-US" sz="1700" b="0" i="0" u="none" strike="noStrike" dirty="0">
                <a:latin typeface="Times New Roman"/>
                <a:ea typeface="Times New Roman"/>
                <a:cs typeface="Times New Roman"/>
                <a:sym typeface="Times New Roman"/>
              </a:rPr>
              <a:t> M.D. is one the most acknowledged gastroenterologist in Hungary, specializing in natural and organic nutritional solutions, leading the well-known Primus Labor, a private clinic offering personalized nutritional advices to its patients.</a:t>
            </a:r>
            <a:endParaRPr sz="1700" b="0" dirty="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Scientific </a:t>
            </a:r>
            <a:r>
              <a:rPr lang="en-US" sz="1700" b="0" i="0" u="none" strike="noStrike" dirty="0">
                <a:latin typeface="Times New Roman"/>
                <a:ea typeface="Times New Roman"/>
                <a:cs typeface="Times New Roman"/>
                <a:sym typeface="Times New Roman"/>
              </a:rPr>
              <a:t>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Medical 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9" name="Google Shape;149;p6"/>
          <p:cNvSpPr txBox="1">
            <a:spLocks noGrp="1"/>
          </p:cNvSpPr>
          <p:nvPr>
            <p:ph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157F9-C51E-861F-6623-9B6D6BADE977}"/>
              </a:ext>
            </a:extLst>
          </p:cNvPr>
          <p:cNvSpPr>
            <a:spLocks noGrp="1"/>
          </p:cNvSpPr>
          <p:nvPr>
            <p:ph type="title"/>
          </p:nvPr>
        </p:nvSpPr>
        <p:spPr>
          <a:xfrm>
            <a:off x="6417733" y="490537"/>
            <a:ext cx="5291663" cy="1628775"/>
          </a:xfrm>
        </p:spPr>
        <p:txBody>
          <a:bodyPr anchor="b">
            <a:normAutofit/>
          </a:bodyPr>
          <a:lstStyle/>
          <a:p>
            <a:r>
              <a:rPr lang="en-US" sz="4000" dirty="0">
                <a:latin typeface="Times New Roman" panose="02020603050405020304" pitchFamily="18" charset="0"/>
                <a:cs typeface="Times New Roman" panose="02020603050405020304" pitchFamily="18" charset="0"/>
              </a:rPr>
              <a:t>What is Eczema? </a:t>
            </a:r>
          </a:p>
        </p:txBody>
      </p:sp>
      <p:sp>
        <p:nvSpPr>
          <p:cNvPr id="3" name="Content Placeholder 2">
            <a:extLst>
              <a:ext uri="{FF2B5EF4-FFF2-40B4-BE49-F238E27FC236}">
                <a16:creationId xmlns:a16="http://schemas.microsoft.com/office/drawing/2014/main" id="{4C6D084B-6ACB-D4B4-E630-26DC7137C155}"/>
              </a:ext>
            </a:extLst>
          </p:cNvPr>
          <p:cNvSpPr>
            <a:spLocks noGrp="1"/>
          </p:cNvSpPr>
          <p:nvPr>
            <p:ph idx="1"/>
          </p:nvPr>
        </p:nvSpPr>
        <p:spPr>
          <a:xfrm>
            <a:off x="6417734" y="2614612"/>
            <a:ext cx="5291663" cy="3752849"/>
          </a:xfrm>
        </p:spPr>
        <p:txBody>
          <a:bodyPr>
            <a:normAutofit/>
          </a:bodyPr>
          <a:lstStyle/>
          <a:p>
            <a:pPr marL="0" indent="0">
              <a:buNone/>
            </a:pPr>
            <a:r>
              <a:rPr lang="en-US" sz="1400" dirty="0">
                <a:latin typeface="Times New Roman" panose="02020603050405020304" pitchFamily="18" charset="0"/>
                <a:cs typeface="Times New Roman" panose="02020603050405020304" pitchFamily="18" charset="0"/>
              </a:rPr>
              <a:t>Eczema, or atopic dermatitis, is a very common chronic skin disease that can develop during childhood, adolescence, or adulthood, and it can range from mild to severe. It is so common that 31 million Americans have some form of eczema. Usually, it affects children the most, and in many cases, it can disappear with age. The exact cause of eczema is still not determined, but researchers believe it arises from interactions between genes and environmental triggers. </a:t>
            </a:r>
          </a:p>
        </p:txBody>
      </p:sp>
      <p:pic>
        <p:nvPicPr>
          <p:cNvPr id="1026" name="Picture 2" descr="Severe Eczema: Definition, Symptoms, Causes, Diagnosis, Treatment">
            <a:extLst>
              <a:ext uri="{FF2B5EF4-FFF2-40B4-BE49-F238E27FC236}">
                <a16:creationId xmlns:a16="http://schemas.microsoft.com/office/drawing/2014/main" id="{6C1C0E91-F6BB-152A-3A2B-9AE1D3D307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2" r="36600" b="-2"/>
          <a:stretch/>
        </p:blipFill>
        <p:spPr bwMode="auto">
          <a:xfrm>
            <a:off x="2" y="1587"/>
            <a:ext cx="6095999" cy="6399211"/>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5" name="Google Shape;150;p6">
            <a:extLst>
              <a:ext uri="{FF2B5EF4-FFF2-40B4-BE49-F238E27FC236}">
                <a16:creationId xmlns:a16="http://schemas.microsoft.com/office/drawing/2014/main" id="{9CBF7183-9EE5-AC08-7083-3B35129EFFE9}"/>
              </a:ext>
            </a:extLst>
          </p:cNvPr>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E6F51E95-E867-7ABD-BFC5-9EAA471A9FA1}"/>
              </a:ext>
            </a:extLst>
          </p:cNvPr>
          <p:cNvSpPr txBox="1"/>
          <p:nvPr/>
        </p:nvSpPr>
        <p:spPr>
          <a:xfrm>
            <a:off x="2396942" y="6434136"/>
            <a:ext cx="11091558" cy="646331"/>
          </a:xfrm>
          <a:prstGeom prst="rect">
            <a:avLst/>
          </a:prstGeom>
          <a:noFill/>
        </p:spPr>
        <p:txBody>
          <a:bodyPr wrap="square" rtlCol="0">
            <a:spAutoFit/>
          </a:bodyPr>
          <a:lstStyle/>
          <a:p>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lang="en-US" dirty="0"/>
          </a:p>
          <a:p>
            <a:endParaRPr lang="en-US" dirty="0"/>
          </a:p>
        </p:txBody>
      </p:sp>
    </p:spTree>
    <p:extLst>
      <p:ext uri="{BB962C8B-B14F-4D97-AF65-F5344CB8AC3E}">
        <p14:creationId xmlns:p14="http://schemas.microsoft.com/office/powerpoint/2010/main" val="54251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4314C84-8274-3D70-76A6-38DD9B8FCF1B}"/>
              </a:ext>
            </a:extLst>
          </p:cNvPr>
          <p:cNvPicPr>
            <a:picLocks noGrp="1" noChangeAspect="1"/>
          </p:cNvPicPr>
          <p:nvPr>
            <p:ph idx="1"/>
          </p:nvPr>
        </p:nvPicPr>
        <p:blipFill>
          <a:blip r:embed="rId2"/>
          <a:stretch>
            <a:fillRect/>
          </a:stretch>
        </p:blipFill>
        <p:spPr>
          <a:xfrm>
            <a:off x="5181536" y="492573"/>
            <a:ext cx="6498117" cy="5880796"/>
          </a:xfrm>
          <a:prstGeom prst="rect">
            <a:avLst/>
          </a:prstGeom>
        </p:spPr>
      </p:pic>
      <p:sp>
        <p:nvSpPr>
          <p:cNvPr id="6" name="Google Shape;150;p6">
            <a:extLst>
              <a:ext uri="{FF2B5EF4-FFF2-40B4-BE49-F238E27FC236}">
                <a16:creationId xmlns:a16="http://schemas.microsoft.com/office/drawing/2014/main" id="{FF331D69-5DED-C719-F88B-9FB43C9BA001}"/>
              </a:ext>
            </a:extLst>
          </p:cNvPr>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5C9DEDE5-E557-5330-469F-0B0D01135863}"/>
              </a:ext>
            </a:extLst>
          </p:cNvPr>
          <p:cNvSpPr txBox="1"/>
          <p:nvPr/>
        </p:nvSpPr>
        <p:spPr>
          <a:xfrm>
            <a:off x="2827243" y="6452928"/>
            <a:ext cx="9391135" cy="646331"/>
          </a:xfrm>
          <a:prstGeom prst="rect">
            <a:avLst/>
          </a:prstGeom>
          <a:noFill/>
        </p:spPr>
        <p:txBody>
          <a:bodyPr wrap="square" rtlCol="0">
            <a:spAutoFit/>
          </a:bodyPr>
          <a:lstStyle/>
          <a:p>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lang="en-US" dirty="0"/>
          </a:p>
          <a:p>
            <a:pPr algn="ctr"/>
            <a:endParaRPr lang="en-US" dirty="0"/>
          </a:p>
        </p:txBody>
      </p:sp>
      <p:sp>
        <p:nvSpPr>
          <p:cNvPr id="10" name="Oval 9">
            <a:extLst>
              <a:ext uri="{FF2B5EF4-FFF2-40B4-BE49-F238E27FC236}">
                <a16:creationId xmlns:a16="http://schemas.microsoft.com/office/drawing/2014/main" id="{37E9AF93-902A-BFED-294F-18AD204182DC}"/>
              </a:ext>
            </a:extLst>
          </p:cNvPr>
          <p:cNvSpPr/>
          <p:nvPr/>
        </p:nvSpPr>
        <p:spPr>
          <a:xfrm>
            <a:off x="826810" y="1818862"/>
            <a:ext cx="3392765" cy="247484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396E38-E8F2-1C5F-49B5-A32AC899FCDF}"/>
              </a:ext>
            </a:extLst>
          </p:cNvPr>
          <p:cNvSpPr txBox="1"/>
          <p:nvPr/>
        </p:nvSpPr>
        <p:spPr>
          <a:xfrm>
            <a:off x="1510748" y="2395330"/>
            <a:ext cx="2156791" cy="1323439"/>
          </a:xfrm>
          <a:prstGeom prst="rect">
            <a:avLst/>
          </a:prstGeom>
          <a:noFill/>
        </p:spPr>
        <p:txBody>
          <a:bodyPr wrap="square" rtlCol="0">
            <a:spAutoFit/>
          </a:bodyPr>
          <a:lstStyle/>
          <a:p>
            <a:r>
              <a:rPr lang="en-US" sz="4000" dirty="0">
                <a:solidFill>
                  <a:schemeClr val="bg1"/>
                </a:solidFill>
              </a:rPr>
              <a:t>Affected </a:t>
            </a:r>
          </a:p>
          <a:p>
            <a:r>
              <a:rPr lang="en-US" sz="4000" dirty="0">
                <a:solidFill>
                  <a:schemeClr val="bg1"/>
                </a:solidFill>
              </a:rPr>
              <a:t>Areas</a:t>
            </a:r>
          </a:p>
        </p:txBody>
      </p:sp>
      <p:pic>
        <p:nvPicPr>
          <p:cNvPr id="12" name="Google Shape;262;p14" descr="Picture 7">
            <a:extLst>
              <a:ext uri="{FF2B5EF4-FFF2-40B4-BE49-F238E27FC236}">
                <a16:creationId xmlns:a16="http://schemas.microsoft.com/office/drawing/2014/main" id="{651A37E3-D90C-A875-AE5E-DEF8E7DA8BB9}"/>
              </a:ext>
            </a:extLst>
          </p:cNvPr>
          <p:cNvPicPr preferRelativeResize="0"/>
          <p:nvPr/>
        </p:nvPicPr>
        <p:blipFill rotWithShape="1">
          <a:blip r:embed="rId3">
            <a:alphaModFix/>
          </a:blip>
          <a:srcRect/>
          <a:stretch/>
        </p:blipFill>
        <p:spPr>
          <a:xfrm>
            <a:off x="-114031" y="4869747"/>
            <a:ext cx="2022344" cy="1987826"/>
          </a:xfrm>
          <a:prstGeom prst="rect">
            <a:avLst/>
          </a:prstGeom>
          <a:noFill/>
          <a:ln>
            <a:noFill/>
          </a:ln>
        </p:spPr>
      </p:pic>
    </p:spTree>
    <p:extLst>
      <p:ext uri="{BB962C8B-B14F-4D97-AF65-F5344CB8AC3E}">
        <p14:creationId xmlns:p14="http://schemas.microsoft.com/office/powerpoint/2010/main" val="381452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82A3-3EF3-BD2D-60E3-1AB7C546E208}"/>
              </a:ext>
            </a:extLst>
          </p:cNvPr>
          <p:cNvSpPr>
            <a:spLocks noGrp="1"/>
          </p:cNvSpPr>
          <p:nvPr>
            <p:ph type="title"/>
          </p:nvPr>
        </p:nvSpPr>
        <p:spPr>
          <a:xfrm>
            <a:off x="572493" y="238539"/>
            <a:ext cx="11018520" cy="1434415"/>
          </a:xfrm>
        </p:spPr>
        <p:txBody>
          <a:bodyPr anchor="b">
            <a:normAutofit/>
          </a:bodyPr>
          <a:lstStyle/>
          <a:p>
            <a:r>
              <a:rPr lang="en-US" sz="5400" dirty="0">
                <a:latin typeface="Times New Roman" panose="02020603050405020304" pitchFamily="18" charset="0"/>
                <a:cs typeface="Times New Roman" panose="02020603050405020304" pitchFamily="18" charset="0"/>
              </a:rPr>
              <a:t>Causes </a:t>
            </a:r>
          </a:p>
        </p:txBody>
      </p:sp>
      <p:sp>
        <p:nvSpPr>
          <p:cNvPr id="3" name="Content Placeholder 2">
            <a:extLst>
              <a:ext uri="{FF2B5EF4-FFF2-40B4-BE49-F238E27FC236}">
                <a16:creationId xmlns:a16="http://schemas.microsoft.com/office/drawing/2014/main" id="{08CBDE1F-F558-7D82-D929-CD4666934C42}"/>
              </a:ext>
            </a:extLst>
          </p:cNvPr>
          <p:cNvSpPr>
            <a:spLocks noGrp="1"/>
          </p:cNvSpPr>
          <p:nvPr>
            <p:ph idx="1"/>
          </p:nvPr>
        </p:nvSpPr>
        <p:spPr>
          <a:xfrm>
            <a:off x="572493" y="2071316"/>
            <a:ext cx="6713552" cy="4119172"/>
          </a:xfrm>
        </p:spPr>
        <p:txBody>
          <a:bodyPr anchor="t">
            <a:normAutofit/>
          </a:bodyPr>
          <a:lstStyle/>
          <a:p>
            <a:pPr marL="0" indent="0">
              <a:buNone/>
            </a:pPr>
            <a:r>
              <a:rPr lang="en-US" sz="2000" dirty="0">
                <a:latin typeface="Times New Roman" panose="02020603050405020304" pitchFamily="18" charset="0"/>
                <a:cs typeface="Times New Roman" panose="02020603050405020304" pitchFamily="18" charset="0"/>
              </a:rPr>
              <a:t>Our skin is made up of an outer layer (epidermis), a middle layer (dermis) and an inner layer (subcutaneous layer). This outer layer has different layers too: the basal layer, the spinous or prickle-cell layer, and the corneal or horny layer (enlarged in the diagram below). The corneal layer – the visible part of the skin – protects the body from germs. It renews itself constantly as new cells grow from the basal layer.</a:t>
            </a:r>
          </a:p>
          <a:p>
            <a:pPr marL="0" indent="0">
              <a:buNone/>
            </a:pPr>
            <a:r>
              <a:rPr lang="en-US" sz="2000" dirty="0">
                <a:latin typeface="Times New Roman" panose="02020603050405020304" pitchFamily="18" charset="0"/>
                <a:cs typeface="Times New Roman" panose="02020603050405020304" pitchFamily="18" charset="0"/>
              </a:rPr>
              <a:t>In people with eczema, the corneal layer doesn't provide enough protection because it is damaged by the inflammatory response occurring in the skin. Another possible cause is a mutated gene that affects the production of the protein filaggrin, which the body needs to make the skin's outer layer. Because there isn't enough filaggrin, the balance of fats in the skin changes, causing the skin to lose a lot of moisture. </a:t>
            </a:r>
          </a:p>
          <a:p>
            <a:endParaRPr lang="en-US" sz="2000" dirty="0"/>
          </a:p>
        </p:txBody>
      </p:sp>
      <p:pic>
        <p:nvPicPr>
          <p:cNvPr id="4" name="Picture 3">
            <a:extLst>
              <a:ext uri="{FF2B5EF4-FFF2-40B4-BE49-F238E27FC236}">
                <a16:creationId xmlns:a16="http://schemas.microsoft.com/office/drawing/2014/main" id="{2CB56DCA-648B-C5EF-BADF-54B2C5558ECB}"/>
              </a:ext>
            </a:extLst>
          </p:cNvPr>
          <p:cNvPicPr>
            <a:picLocks noChangeAspect="1"/>
          </p:cNvPicPr>
          <p:nvPr/>
        </p:nvPicPr>
        <p:blipFill rotWithShape="1">
          <a:blip r:embed="rId2"/>
          <a:srcRect l="17194" r="7283" b="-2"/>
          <a:stretch/>
        </p:blipFill>
        <p:spPr>
          <a:xfrm>
            <a:off x="7675657" y="1837756"/>
            <a:ext cx="4187561" cy="4352732"/>
          </a:xfrm>
          <a:prstGeom prst="rect">
            <a:avLst/>
          </a:prstGeom>
        </p:spPr>
      </p:pic>
      <p:sp>
        <p:nvSpPr>
          <p:cNvPr id="5" name="Google Shape;165;p7">
            <a:extLst>
              <a:ext uri="{FF2B5EF4-FFF2-40B4-BE49-F238E27FC236}">
                <a16:creationId xmlns:a16="http://schemas.microsoft.com/office/drawing/2014/main" id="{A2D26CC0-82DF-86E5-9CD6-8F58D10D1606}"/>
              </a:ext>
            </a:extLst>
          </p:cNvPr>
          <p:cNvSpPr/>
          <p:nvPr/>
        </p:nvSpPr>
        <p:spPr>
          <a:xfrm rot="10800000" flipH="1">
            <a:off x="0" y="6355290"/>
            <a:ext cx="12191999"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D144EA7A-7BDD-6CB2-A74F-F3DC1D343D87}"/>
              </a:ext>
            </a:extLst>
          </p:cNvPr>
          <p:cNvSpPr txBox="1"/>
          <p:nvPr/>
        </p:nvSpPr>
        <p:spPr>
          <a:xfrm>
            <a:off x="2580198" y="6376471"/>
            <a:ext cx="10446027" cy="646331"/>
          </a:xfrm>
          <a:prstGeom prst="rect">
            <a:avLst/>
          </a:prstGeom>
          <a:noFill/>
        </p:spPr>
        <p:txBody>
          <a:bodyPr wrap="square" rtlCol="0">
            <a:spAutoFit/>
          </a:bodyPr>
          <a:lstStyle/>
          <a:p>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lang="en-US" dirty="0"/>
          </a:p>
          <a:p>
            <a:endParaRPr lang="en-US" dirty="0"/>
          </a:p>
        </p:txBody>
      </p:sp>
    </p:spTree>
    <p:extLst>
      <p:ext uri="{BB962C8B-B14F-4D97-AF65-F5344CB8AC3E}">
        <p14:creationId xmlns:p14="http://schemas.microsoft.com/office/powerpoint/2010/main" val="17387975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1299</TotalTime>
  <Words>1794</Words>
  <Application>Microsoft Office PowerPoint</Application>
  <PresentationFormat>Szélesvásznú</PresentationFormat>
  <Paragraphs>159</Paragraphs>
  <Slides>21</Slides>
  <Notes>16</Notes>
  <HiddenSlides>0</HiddenSlides>
  <MMClips>0</MMClips>
  <ScaleCrop>false</ScaleCrop>
  <HeadingPairs>
    <vt:vector size="6" baseType="variant">
      <vt:variant>
        <vt:lpstr>Használt betűtípusok</vt:lpstr>
      </vt:variant>
      <vt:variant>
        <vt:i4>9</vt:i4>
      </vt:variant>
      <vt:variant>
        <vt:lpstr>Téma</vt:lpstr>
      </vt:variant>
      <vt:variant>
        <vt:i4>1</vt:i4>
      </vt:variant>
      <vt:variant>
        <vt:lpstr>Diacímek</vt:lpstr>
      </vt:variant>
      <vt:variant>
        <vt:i4>21</vt:i4>
      </vt:variant>
    </vt:vector>
  </HeadingPairs>
  <TitlesOfParts>
    <vt:vector size="31" baseType="lpstr">
      <vt:lpstr>Arial</vt:lpstr>
      <vt:lpstr>Calibri</vt:lpstr>
      <vt:lpstr>Calibri Light</vt:lpstr>
      <vt:lpstr>Cambria</vt:lpstr>
      <vt:lpstr>Helvetica Neue</vt:lpstr>
      <vt:lpstr>Lustria</vt:lpstr>
      <vt:lpstr>Merriweather</vt:lpstr>
      <vt:lpstr>Sorts Mill Goudy</vt:lpstr>
      <vt:lpstr>Times New Roman</vt:lpstr>
      <vt:lpstr>Office Theme</vt:lpstr>
      <vt:lpstr>   We will get started shortly.</vt:lpstr>
      <vt:lpstr>ISNS  CASE STUDY</vt:lpstr>
      <vt:lpstr>Medical Disclaimer  </vt:lpstr>
      <vt:lpstr>PowerPoint-bemutató</vt:lpstr>
      <vt:lpstr>DR. NORBERT KETSKÉS, MD </vt:lpstr>
      <vt:lpstr>CSISZTU ZSUZSA </vt:lpstr>
      <vt:lpstr>What is Eczema? </vt:lpstr>
      <vt:lpstr>PowerPoint-bemutató</vt:lpstr>
      <vt:lpstr>Causes </vt:lpstr>
      <vt:lpstr>Signs and Symptoms </vt:lpstr>
      <vt:lpstr>ECZEMA  DIAGNOSIS &amp; TREATMENT</vt:lpstr>
      <vt:lpstr>CASE STUDY</vt:lpstr>
      <vt:lpstr>Conventional Treatment       </vt:lpstr>
      <vt:lpstr>Method </vt:lpstr>
      <vt:lpstr>Additional Treatment </vt:lpstr>
      <vt:lpstr>Results   </vt:lpstr>
      <vt:lpstr>Research Studies </vt:lpstr>
      <vt:lpstr>  Potential of Curcumin in Skin Disorders  Laura Vollono, Mattia Falconi, Roberta Gaziano, Federico lacovelli, Emi Dika, Chiara Terracciano, Luca Bianchi, and Elena Campione.  </vt:lpstr>
      <vt:lpstr>  The Therapeutic Effects of Nigella sativa on Skin Disease: A Systematic Review and Meta-Analysis of Randomized Controlled Trials Naser Nasiri, Mozhde Iiaghi Nezhad, Fariba Sharififar, Mahdieh Khazaneha, Mohammad Javad Najafzadeh, and Neda Mohamadi  </vt:lpstr>
      <vt:lpstr>REFERENCES </vt:lpstr>
      <vt:lpstr>THANKS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Dr. Ketskés Norbert</cp:lastModifiedBy>
  <cp:revision>20</cp:revision>
  <dcterms:created xsi:type="dcterms:W3CDTF">2023-07-31T20:03:35Z</dcterms:created>
  <dcterms:modified xsi:type="dcterms:W3CDTF">2023-08-02T10:14:50Z</dcterms:modified>
</cp:coreProperties>
</file>